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87" r:id="rId2"/>
  </p:sldMasterIdLst>
  <p:notesMasterIdLst>
    <p:notesMasterId r:id="rId34"/>
  </p:notesMasterIdLst>
  <p:sldIdLst>
    <p:sldId id="256" r:id="rId3"/>
    <p:sldId id="259" r:id="rId4"/>
    <p:sldId id="263" r:id="rId5"/>
    <p:sldId id="261" r:id="rId6"/>
    <p:sldId id="540" r:id="rId7"/>
    <p:sldId id="546" r:id="rId8"/>
    <p:sldId id="544" r:id="rId9"/>
    <p:sldId id="567" r:id="rId10"/>
    <p:sldId id="543" r:id="rId11"/>
    <p:sldId id="562" r:id="rId12"/>
    <p:sldId id="560" r:id="rId13"/>
    <p:sldId id="561" r:id="rId14"/>
    <p:sldId id="555" r:id="rId15"/>
    <p:sldId id="556" r:id="rId16"/>
    <p:sldId id="563" r:id="rId17"/>
    <p:sldId id="564" r:id="rId18"/>
    <p:sldId id="565" r:id="rId19"/>
    <p:sldId id="554" r:id="rId20"/>
    <p:sldId id="559" r:id="rId21"/>
    <p:sldId id="566" r:id="rId22"/>
    <p:sldId id="277" r:id="rId23"/>
    <p:sldId id="260" r:id="rId24"/>
    <p:sldId id="262" r:id="rId25"/>
    <p:sldId id="541" r:id="rId26"/>
    <p:sldId id="550" r:id="rId27"/>
    <p:sldId id="551" r:id="rId28"/>
    <p:sldId id="558" r:id="rId29"/>
    <p:sldId id="557" r:id="rId30"/>
    <p:sldId id="545" r:id="rId31"/>
    <p:sldId id="553" r:id="rId32"/>
    <p:sldId id="542" r:id="rId3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hOMT5W/YbDFMYUrCkGOqooktZIM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9" autoAdjust="0"/>
    <p:restoredTop sz="94660"/>
  </p:normalViewPr>
  <p:slideViewPr>
    <p:cSldViewPr snapToGrid="0">
      <p:cViewPr varScale="1">
        <p:scale>
          <a:sx n="98" d="100"/>
          <a:sy n="98" d="100"/>
        </p:scale>
        <p:origin x="3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customschemas.google.com/relationships/presentationmetadata" Target="meta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5" name="Google Shape;41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416" name="Google Shape;41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CWP101 – 5M</a:t>
            </a:r>
            <a:endParaRPr/>
          </a:p>
        </p:txBody>
      </p:sp>
      <p:sp>
        <p:nvSpPr>
          <p:cNvPr id="133" name="Google Shape;13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8" name="Google Shape;50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>
          <a:extLst>
            <a:ext uri="{FF2B5EF4-FFF2-40B4-BE49-F238E27FC236}">
              <a16:creationId xmlns:a16="http://schemas.microsoft.com/office/drawing/2014/main" id="{1842B8BF-E8B3-9E05-597F-71A2E6691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3:notes">
            <a:extLst>
              <a:ext uri="{FF2B5EF4-FFF2-40B4-BE49-F238E27FC236}">
                <a16:creationId xmlns:a16="http://schemas.microsoft.com/office/drawing/2014/main" id="{0CC16C02-73F4-2A7A-2CA5-F7476BF9D8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15" name="Google Shape;515;p23:notes">
            <a:extLst>
              <a:ext uri="{FF2B5EF4-FFF2-40B4-BE49-F238E27FC236}">
                <a16:creationId xmlns:a16="http://schemas.microsoft.com/office/drawing/2014/main" id="{6DFCC621-BF85-3219-E96B-4BFFC52B51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7303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15" name="Google Shape;5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3395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">
  <p:cSld name="5_Title Slide - White+Seal">
    <p:bg>
      <p:bgPr>
        <a:solidFill>
          <a:srgbClr val="13294A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7" name="Google Shape;17;p19"/>
          <p:cNvSpPr txBox="1">
            <a:spLocks noGrp="1"/>
          </p:cNvSpPr>
          <p:nvPr>
            <p:ph type="ctrTitle"/>
          </p:nvPr>
        </p:nvSpPr>
        <p:spPr>
          <a:xfrm>
            <a:off x="384936" y="1844897"/>
            <a:ext cx="113976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3600" b="1" cap="none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subTitle" idx="1"/>
          </p:nvPr>
        </p:nvSpPr>
        <p:spPr>
          <a:xfrm>
            <a:off x="384936" y="3461119"/>
            <a:ext cx="11397600" cy="22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FFFFFF"/>
              </a:buClr>
              <a:buSzPts val="15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9" name="Google Shape;1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9263" y="6160583"/>
            <a:ext cx="4167383" cy="52092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9"/>
          <p:cNvSpPr/>
          <p:nvPr/>
        </p:nvSpPr>
        <p:spPr>
          <a:xfrm>
            <a:off x="-140757" y="6095999"/>
            <a:ext cx="884980" cy="869475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">
  <p:cSld name="3_Title+Content+PhotoLeft">
    <p:bg>
      <p:bgPr>
        <a:solidFill>
          <a:schemeClr val="lt1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e28a08cd64_0_820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g2e28a08cd64_0_820"/>
          <p:cNvSpPr>
            <a:spLocks noGrp="1"/>
          </p:cNvSpPr>
          <p:nvPr>
            <p:ph type="pic" idx="2"/>
          </p:nvPr>
        </p:nvSpPr>
        <p:spPr>
          <a:xfrm>
            <a:off x="5532277" y="1352392"/>
            <a:ext cx="6310800" cy="2600400"/>
          </a:xfrm>
          <a:prstGeom prst="rect">
            <a:avLst/>
          </a:prstGeom>
          <a:noFill/>
          <a:ln>
            <a:noFill/>
          </a:ln>
        </p:spPr>
      </p:sp>
      <p:sp>
        <p:nvSpPr>
          <p:cNvPr id="266" name="Google Shape;266;g2e28a08cd64_0_820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g2e28a08cd64_0_820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7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8" name="Google Shape;268;g2e28a08cd64_0_820"/>
          <p:cNvSpPr>
            <a:spLocks noGrp="1"/>
          </p:cNvSpPr>
          <p:nvPr>
            <p:ph type="pic" idx="3"/>
          </p:nvPr>
        </p:nvSpPr>
        <p:spPr>
          <a:xfrm>
            <a:off x="5532277" y="4081113"/>
            <a:ext cx="6310800" cy="2761800"/>
          </a:xfrm>
          <a:prstGeom prst="rect">
            <a:avLst/>
          </a:prstGeom>
          <a:noFill/>
          <a:ln>
            <a:noFill/>
          </a:ln>
        </p:spPr>
      </p:sp>
      <p:sp>
        <p:nvSpPr>
          <p:cNvPr id="269" name="Google Shape;269;g2e28a08cd64_0_820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Slide">
  <p:cSld name="1_Section Slide">
    <p:bg>
      <p:bgPr>
        <a:solidFill>
          <a:srgbClr val="006A96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e28a08cd64_0_827"/>
          <p:cNvSpPr>
            <a:spLocks noGrp="1"/>
          </p:cNvSpPr>
          <p:nvPr>
            <p:ph type="pic" idx="2"/>
          </p:nvPr>
        </p:nvSpPr>
        <p:spPr>
          <a:xfrm>
            <a:off x="9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272" name="Google Shape;272;g2e28a08cd64_0_827"/>
          <p:cNvSpPr txBox="1">
            <a:spLocks noGrp="1"/>
          </p:cNvSpPr>
          <p:nvPr>
            <p:ph type="ctrTitle"/>
          </p:nvPr>
        </p:nvSpPr>
        <p:spPr>
          <a:xfrm>
            <a:off x="6492942" y="259493"/>
            <a:ext cx="5835600" cy="1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274300" bIns="182875" anchor="ctr" anchorCtr="0">
            <a:noAutofit/>
          </a:bodyPr>
          <a:lstStyle>
            <a:lvl1pPr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None/>
              <a:defRPr sz="3200" b="1">
                <a:solidFill>
                  <a:schemeClr val="lt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g2e28a08cd64_0_827"/>
          <p:cNvSpPr txBox="1">
            <a:spLocks noGrp="1"/>
          </p:cNvSpPr>
          <p:nvPr>
            <p:ph type="body" idx="1"/>
          </p:nvPr>
        </p:nvSpPr>
        <p:spPr>
          <a:xfrm>
            <a:off x="6731213" y="2005533"/>
            <a:ext cx="5022000" cy="45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4" name="Google Shape;274;g2e28a08cd64_0_82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ne">
  <p:cSld name="done">
    <p:bg>
      <p:bgPr>
        <a:solidFill>
          <a:schemeClr val="lt1"/>
        </a:solid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e28a08cd64_0_832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g2e28a08cd64_0_832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278" name="Google Shape;278;g2e28a08cd64_0_832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600" cy="1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3200" b="1">
                <a:solidFill>
                  <a:srgbClr val="006A96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g2e28a08cd64_0_832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600" cy="45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0" name="Google Shape;280;g2e28a08cd64_0_832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one">
  <p:cSld name="2_done">
    <p:bg>
      <p:bgPr>
        <a:solidFill>
          <a:schemeClr val="lt1"/>
        </a:soli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e28a08cd64_0_838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2e28a08cd64_0_838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284" name="Google Shape;284;g2e28a08cd64_0_838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600" cy="1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3200" b="1">
                <a:solidFill>
                  <a:srgbClr val="006A96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g2e28a08cd64_0_838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600" cy="45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6" name="Google Shape;286;g2e28a08cd64_0_838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Section Slide">
  <p:cSld name="6_Section Slide">
    <p:bg>
      <p:bgPr>
        <a:solidFill>
          <a:srgbClr val="006A96"/>
        </a:soli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e28a08cd64_0_844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289" name="Google Shape;289;g2e28a08cd64_0_844"/>
          <p:cNvSpPr txBox="1">
            <a:spLocks noGrp="1"/>
          </p:cNvSpPr>
          <p:nvPr>
            <p:ph type="ctrTitle"/>
          </p:nvPr>
        </p:nvSpPr>
        <p:spPr>
          <a:xfrm>
            <a:off x="-115329" y="259493"/>
            <a:ext cx="5835600" cy="15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g2e28a08cd64_0_844"/>
          <p:cNvSpPr txBox="1">
            <a:spLocks noGrp="1"/>
          </p:cNvSpPr>
          <p:nvPr>
            <p:ph type="body" idx="1"/>
          </p:nvPr>
        </p:nvSpPr>
        <p:spPr>
          <a:xfrm>
            <a:off x="487680" y="2005533"/>
            <a:ext cx="5232600" cy="45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1" name="Google Shape;291;g2e28a08cd64_0_844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6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g2e28a08cd64_0_844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one">
  <p:cSld name="1_done">
    <p:bg>
      <p:bgPr>
        <a:solidFill>
          <a:schemeClr val="l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e28a08cd64_0_850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g2e28a08cd64_0_850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296" name="Google Shape;296;g2e28a08cd64_0_850"/>
          <p:cNvSpPr txBox="1">
            <a:spLocks noGrp="1"/>
          </p:cNvSpPr>
          <p:nvPr>
            <p:ph type="ctrTitle"/>
          </p:nvPr>
        </p:nvSpPr>
        <p:spPr>
          <a:xfrm>
            <a:off x="6524368" y="838201"/>
            <a:ext cx="18672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  <a:defRPr sz="6400" b="0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g2e28a08cd64_0_850"/>
          <p:cNvSpPr txBox="1">
            <a:spLocks noGrp="1"/>
          </p:cNvSpPr>
          <p:nvPr>
            <p:ph type="body" idx="1"/>
          </p:nvPr>
        </p:nvSpPr>
        <p:spPr>
          <a:xfrm>
            <a:off x="487680" y="838200"/>
            <a:ext cx="5232600" cy="57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A96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8" name="Google Shape;298;g2e28a08cd64_0_850"/>
          <p:cNvSpPr txBox="1">
            <a:spLocks noGrp="1"/>
          </p:cNvSpPr>
          <p:nvPr>
            <p:ph type="body" idx="3"/>
          </p:nvPr>
        </p:nvSpPr>
        <p:spPr>
          <a:xfrm>
            <a:off x="8392584" y="838201"/>
            <a:ext cx="37995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182875" tIns="0" rIns="0" bIns="0" anchor="ctr" anchorCtr="0">
            <a:noAutofit/>
          </a:bodyPr>
          <a:lstStyle>
            <a:lvl1pPr marL="457200" lvl="0" indent="-2286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9" name="Google Shape;299;g2e28a08cd64_0_850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A9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Section Slide">
  <p:cSld name="7_Section Slide">
    <p:bg>
      <p:bgPr>
        <a:solidFill>
          <a:srgbClr val="006A96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e28a08cd64_0_857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6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2e28a08cd64_0_857"/>
          <p:cNvSpPr txBox="1"/>
          <p:nvPr/>
        </p:nvSpPr>
        <p:spPr>
          <a:xfrm>
            <a:off x="8391611" y="5069017"/>
            <a:ext cx="38004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243825" tIns="243825" rIns="243825" bIns="24382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2e28a08cd64_0_857"/>
          <p:cNvSpPr>
            <a:spLocks noGrp="1"/>
          </p:cNvSpPr>
          <p:nvPr>
            <p:ph type="pic" idx="2"/>
          </p:nvPr>
        </p:nvSpPr>
        <p:spPr>
          <a:xfrm>
            <a:off x="6097558" y="3"/>
            <a:ext cx="6094500" cy="6856200"/>
          </a:xfrm>
          <a:prstGeom prst="rect">
            <a:avLst/>
          </a:prstGeom>
          <a:noFill/>
          <a:ln>
            <a:noFill/>
          </a:ln>
        </p:spPr>
      </p:sp>
      <p:sp>
        <p:nvSpPr>
          <p:cNvPr id="304" name="Google Shape;304;g2e28a08cd64_0_857"/>
          <p:cNvSpPr txBox="1">
            <a:spLocks noGrp="1"/>
          </p:cNvSpPr>
          <p:nvPr>
            <p:ph type="body" idx="1"/>
          </p:nvPr>
        </p:nvSpPr>
        <p:spPr>
          <a:xfrm>
            <a:off x="487680" y="838200"/>
            <a:ext cx="5232600" cy="57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5" name="Google Shape;305;g2e28a08cd64_0_857"/>
          <p:cNvSpPr txBox="1"/>
          <p:nvPr/>
        </p:nvSpPr>
        <p:spPr>
          <a:xfrm>
            <a:off x="6524368" y="838201"/>
            <a:ext cx="18672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121900" tIns="243825" rIns="121900" bIns="2438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g2e28a08cd64_0_857"/>
          <p:cNvSpPr txBox="1"/>
          <p:nvPr/>
        </p:nvSpPr>
        <p:spPr>
          <a:xfrm>
            <a:off x="8391611" y="838201"/>
            <a:ext cx="38004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243825" tIns="243825" rIns="243825" bIns="24382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g2e28a08cd64_0_857"/>
          <p:cNvSpPr txBox="1"/>
          <p:nvPr/>
        </p:nvSpPr>
        <p:spPr>
          <a:xfrm>
            <a:off x="6524368" y="2239626"/>
            <a:ext cx="18672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121900" tIns="243825" rIns="121900" bIns="2438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g2e28a08cd64_0_857"/>
          <p:cNvSpPr txBox="1"/>
          <p:nvPr/>
        </p:nvSpPr>
        <p:spPr>
          <a:xfrm>
            <a:off x="8391611" y="2239626"/>
            <a:ext cx="38004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243825" tIns="243825" rIns="243825" bIns="24382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2e28a08cd64_0_857"/>
          <p:cNvSpPr txBox="1"/>
          <p:nvPr/>
        </p:nvSpPr>
        <p:spPr>
          <a:xfrm>
            <a:off x="6524368" y="3663093"/>
            <a:ext cx="18672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121900" tIns="243825" rIns="121900" bIns="2438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2e28a08cd64_0_857"/>
          <p:cNvSpPr txBox="1"/>
          <p:nvPr/>
        </p:nvSpPr>
        <p:spPr>
          <a:xfrm>
            <a:off x="8391611" y="3663093"/>
            <a:ext cx="38004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243825" tIns="243825" rIns="243825" bIns="24382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2e28a08cd64_0_857"/>
          <p:cNvSpPr txBox="1"/>
          <p:nvPr/>
        </p:nvSpPr>
        <p:spPr>
          <a:xfrm>
            <a:off x="6524368" y="5069017"/>
            <a:ext cx="18672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121900" tIns="243825" rIns="121900" bIns="2438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6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64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2e28a08cd64_0_857"/>
          <p:cNvSpPr txBox="1"/>
          <p:nvPr/>
        </p:nvSpPr>
        <p:spPr>
          <a:xfrm>
            <a:off x="8391611" y="5069017"/>
            <a:ext cx="3800400" cy="988500"/>
          </a:xfrm>
          <a:prstGeom prst="rect">
            <a:avLst/>
          </a:prstGeom>
          <a:solidFill>
            <a:srgbClr val="006A96">
              <a:alpha val="69020"/>
            </a:srgbClr>
          </a:solidFill>
          <a:ln>
            <a:noFill/>
          </a:ln>
        </p:spPr>
        <p:txBody>
          <a:bodyPr spcFirstLastPara="1" wrap="square" lIns="243825" tIns="243825" rIns="243825" bIns="24382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g2e28a08cd64_0_85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+Content+PhotoLeft">
  <p:cSld name="Title+Content+PhotoLeft">
    <p:bg>
      <p:bgPr>
        <a:solidFill>
          <a:schemeClr val="lt1"/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e28a08cd64_0_871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g2e28a08cd64_0_871"/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6348000" cy="5163600"/>
          </a:xfrm>
          <a:prstGeom prst="rect">
            <a:avLst/>
          </a:prstGeom>
          <a:noFill/>
          <a:ln>
            <a:noFill/>
          </a:ln>
        </p:spPr>
      </p:sp>
      <p:sp>
        <p:nvSpPr>
          <p:cNvPr id="317" name="Google Shape;317;g2e28a08cd64_0_871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g2e28a08cd64_0_871"/>
          <p:cNvSpPr txBox="1">
            <a:spLocks noGrp="1"/>
          </p:cNvSpPr>
          <p:nvPr>
            <p:ph type="body" idx="1"/>
          </p:nvPr>
        </p:nvSpPr>
        <p:spPr>
          <a:xfrm>
            <a:off x="7058525" y="1352391"/>
            <a:ext cx="47847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9" name="Google Shape;319;g2e28a08cd64_0_871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+Content+PhotoLeft">
  <p:cSld name="2_Title+Content+PhotoLeft">
    <p:bg>
      <p:bgPr>
        <a:solidFill>
          <a:srgbClr val="006A96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e28a08cd64_0_877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6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g2e28a08cd64_0_877"/>
          <p:cNvSpPr>
            <a:spLocks noGrp="1"/>
          </p:cNvSpPr>
          <p:nvPr>
            <p:ph type="pic" idx="2"/>
          </p:nvPr>
        </p:nvSpPr>
        <p:spPr>
          <a:xfrm>
            <a:off x="423334" y="1352391"/>
            <a:ext cx="6348000" cy="5163600"/>
          </a:xfrm>
          <a:prstGeom prst="rect">
            <a:avLst/>
          </a:prstGeom>
          <a:noFill/>
          <a:ln>
            <a:noFill/>
          </a:ln>
        </p:spPr>
      </p:sp>
      <p:sp>
        <p:nvSpPr>
          <p:cNvPr id="323" name="Google Shape;323;g2e28a08cd64_0_877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g2e28a08cd64_0_877"/>
          <p:cNvSpPr txBox="1">
            <a:spLocks noGrp="1"/>
          </p:cNvSpPr>
          <p:nvPr>
            <p:ph type="body" idx="1"/>
          </p:nvPr>
        </p:nvSpPr>
        <p:spPr>
          <a:xfrm>
            <a:off x="7058525" y="1352391"/>
            <a:ext cx="47847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5" name="Google Shape;325;g2e28a08cd64_0_87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+Content+PhotoLeft">
  <p:cSld name="5_Title+Content+PhotoLeft">
    <p:bg>
      <p:bgPr>
        <a:solidFill>
          <a:srgbClr val="006A96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e28a08cd64_0_883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6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g2e28a08cd64_0_883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g2e28a08cd64_0_883"/>
          <p:cNvSpPr txBox="1">
            <a:spLocks noGrp="1"/>
          </p:cNvSpPr>
          <p:nvPr>
            <p:ph type="body" idx="1"/>
          </p:nvPr>
        </p:nvSpPr>
        <p:spPr>
          <a:xfrm>
            <a:off x="406401" y="1367758"/>
            <a:ext cx="5577300" cy="51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0" name="Google Shape;330;g2e28a08cd64_0_883"/>
          <p:cNvSpPr txBox="1">
            <a:spLocks noGrp="1"/>
          </p:cNvSpPr>
          <p:nvPr>
            <p:ph type="body" idx="2"/>
          </p:nvPr>
        </p:nvSpPr>
        <p:spPr>
          <a:xfrm>
            <a:off x="6189579" y="1367758"/>
            <a:ext cx="5577300" cy="51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1" name="Google Shape;331;g2e28a08cd64_0_883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+Content+PhotoLeft">
  <p:cSld name="4_Title+Content+PhotoLeft">
    <p:bg>
      <p:bgPr>
        <a:solidFill>
          <a:schemeClr val="lt1"/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e28a08cd64_0_889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g2e28a08cd64_0_889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g2e28a08cd64_0_889"/>
          <p:cNvSpPr txBox="1">
            <a:spLocks noGrp="1"/>
          </p:cNvSpPr>
          <p:nvPr>
            <p:ph type="body" idx="1"/>
          </p:nvPr>
        </p:nvSpPr>
        <p:spPr>
          <a:xfrm>
            <a:off x="406401" y="1351430"/>
            <a:ext cx="55773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g2e28a08cd64_0_889"/>
          <p:cNvSpPr txBox="1">
            <a:spLocks noGrp="1"/>
          </p:cNvSpPr>
          <p:nvPr>
            <p:ph type="body" idx="2"/>
          </p:nvPr>
        </p:nvSpPr>
        <p:spPr>
          <a:xfrm>
            <a:off x="6200274" y="1351430"/>
            <a:ext cx="55665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7" name="Google Shape;337;g2e28a08cd64_0_88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bg>
      <p:bgPr>
        <a:solidFill>
          <a:schemeClr val="lt1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e28a08cd64_0_895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g2e28a08cd64_0_895"/>
          <p:cNvSpPr>
            <a:spLocks noGrp="1"/>
          </p:cNvSpPr>
          <p:nvPr>
            <p:ph type="pic" idx="2"/>
          </p:nvPr>
        </p:nvSpPr>
        <p:spPr>
          <a:xfrm>
            <a:off x="520091" y="1384179"/>
            <a:ext cx="25203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41" name="Google Shape;341;g2e28a08cd64_0_895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g2e28a08cd64_0_895"/>
          <p:cNvSpPr txBox="1">
            <a:spLocks noGrp="1"/>
          </p:cNvSpPr>
          <p:nvPr>
            <p:ph type="body" idx="1"/>
          </p:nvPr>
        </p:nvSpPr>
        <p:spPr>
          <a:xfrm>
            <a:off x="520093" y="5099914"/>
            <a:ext cx="25203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3" name="Google Shape;343;g2e28a08cd64_0_895"/>
          <p:cNvSpPr>
            <a:spLocks noGrp="1"/>
          </p:cNvSpPr>
          <p:nvPr>
            <p:ph type="pic" idx="3"/>
          </p:nvPr>
        </p:nvSpPr>
        <p:spPr>
          <a:xfrm>
            <a:off x="3346885" y="1384179"/>
            <a:ext cx="25203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44" name="Google Shape;344;g2e28a08cd64_0_895"/>
          <p:cNvSpPr txBox="1">
            <a:spLocks noGrp="1"/>
          </p:cNvSpPr>
          <p:nvPr>
            <p:ph type="body" idx="4"/>
          </p:nvPr>
        </p:nvSpPr>
        <p:spPr>
          <a:xfrm>
            <a:off x="3346887" y="5099914"/>
            <a:ext cx="25203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5" name="Google Shape;345;g2e28a08cd64_0_895"/>
          <p:cNvSpPr>
            <a:spLocks noGrp="1"/>
          </p:cNvSpPr>
          <p:nvPr>
            <p:ph type="pic" idx="5"/>
          </p:nvPr>
        </p:nvSpPr>
        <p:spPr>
          <a:xfrm>
            <a:off x="6173680" y="1384179"/>
            <a:ext cx="25203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46" name="Google Shape;346;g2e28a08cd64_0_895"/>
          <p:cNvSpPr txBox="1">
            <a:spLocks noGrp="1"/>
          </p:cNvSpPr>
          <p:nvPr>
            <p:ph type="body" idx="6"/>
          </p:nvPr>
        </p:nvSpPr>
        <p:spPr>
          <a:xfrm>
            <a:off x="6173682" y="5099914"/>
            <a:ext cx="25203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7" name="Google Shape;347;g2e28a08cd64_0_895"/>
          <p:cNvSpPr>
            <a:spLocks noGrp="1"/>
          </p:cNvSpPr>
          <p:nvPr>
            <p:ph type="pic" idx="7"/>
          </p:nvPr>
        </p:nvSpPr>
        <p:spPr>
          <a:xfrm>
            <a:off x="9078329" y="1397017"/>
            <a:ext cx="25203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48" name="Google Shape;348;g2e28a08cd64_0_895"/>
          <p:cNvSpPr txBox="1">
            <a:spLocks noGrp="1"/>
          </p:cNvSpPr>
          <p:nvPr>
            <p:ph type="body" idx="8"/>
          </p:nvPr>
        </p:nvSpPr>
        <p:spPr>
          <a:xfrm>
            <a:off x="9078331" y="5112751"/>
            <a:ext cx="25203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9" name="Google Shape;349;g2e28a08cd64_0_895"/>
          <p:cNvSpPr>
            <a:spLocks noGrp="1"/>
          </p:cNvSpPr>
          <p:nvPr>
            <p:ph type="pic" idx="9"/>
          </p:nvPr>
        </p:nvSpPr>
        <p:spPr>
          <a:xfrm>
            <a:off x="-3275647" y="1565259"/>
            <a:ext cx="25203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50" name="Google Shape;350;g2e28a08cd64_0_895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bg>
      <p:bgPr>
        <a:solidFill>
          <a:srgbClr val="006A96"/>
        </a:solidFill>
        <a:effectLst/>
      </p:bgPr>
    </p:bg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e28a08cd64_0_908"/>
          <p:cNvSpPr/>
          <p:nvPr/>
        </p:nvSpPr>
        <p:spPr>
          <a:xfrm>
            <a:off x="-1091980" y="855527"/>
            <a:ext cx="7640330" cy="7506469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706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2e28a08cd64_0_908"/>
          <p:cNvSpPr>
            <a:spLocks noGrp="1"/>
          </p:cNvSpPr>
          <p:nvPr>
            <p:ph type="pic" idx="2"/>
          </p:nvPr>
        </p:nvSpPr>
        <p:spPr>
          <a:xfrm>
            <a:off x="365762" y="1313971"/>
            <a:ext cx="11477400" cy="3534600"/>
          </a:xfrm>
          <a:prstGeom prst="rect">
            <a:avLst/>
          </a:prstGeom>
          <a:noFill/>
          <a:ln>
            <a:noFill/>
          </a:ln>
        </p:spPr>
      </p:sp>
      <p:sp>
        <p:nvSpPr>
          <p:cNvPr id="354" name="Google Shape;354;g2e28a08cd64_0_908"/>
          <p:cNvSpPr txBox="1">
            <a:spLocks noGrp="1"/>
          </p:cNvSpPr>
          <p:nvPr>
            <p:ph type="ctrTitle"/>
          </p:nvPr>
        </p:nvSpPr>
        <p:spPr>
          <a:xfrm>
            <a:off x="-164758" y="250878"/>
            <a:ext cx="12007800" cy="8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3000" b="1" cap="none">
                <a:solidFill>
                  <a:srgbClr val="006C9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g2e28a08cd64_0_908"/>
          <p:cNvSpPr txBox="1">
            <a:spLocks noGrp="1"/>
          </p:cNvSpPr>
          <p:nvPr>
            <p:ph type="body" idx="1"/>
          </p:nvPr>
        </p:nvSpPr>
        <p:spPr>
          <a:xfrm>
            <a:off x="365762" y="5099914"/>
            <a:ext cx="114774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1pPr>
            <a:lvl2pPr marL="914400" lvl="1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3pPr>
            <a:lvl4pPr marL="182880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28600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2000">
                <a:solidFill>
                  <a:schemeClr val="lt1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6" name="Google Shape;356;g2e28a08cd64_0_908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2e28a08cd64_0_914"/>
          <p:cNvSpPr txBox="1">
            <a:spLocks noGrp="1"/>
          </p:cNvSpPr>
          <p:nvPr>
            <p:ph type="title"/>
          </p:nvPr>
        </p:nvSpPr>
        <p:spPr>
          <a:xfrm>
            <a:off x="428495" y="152400"/>
            <a:ext cx="11371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Autofit/>
          </a:bodyPr>
          <a:lstStyle>
            <a:lvl1pPr lvl="0" algn="l" rtl="0">
              <a:lnSpc>
                <a:spcPct val="93777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g2e28a08cd64_0_914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">
  <p:cSld name="5_Title Slide - White+Seal">
    <p:bg>
      <p:bgPr>
        <a:solidFill>
          <a:srgbClr val="13294A"/>
        </a:solidFill>
        <a:effectLst/>
      </p:bgPr>
    </p:bg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e28a08cd64_0_91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62" name="Google Shape;362;g2e28a08cd64_0_917"/>
          <p:cNvSpPr txBox="1">
            <a:spLocks noGrp="1"/>
          </p:cNvSpPr>
          <p:nvPr>
            <p:ph type="ctrTitle"/>
          </p:nvPr>
        </p:nvSpPr>
        <p:spPr>
          <a:xfrm>
            <a:off x="384936" y="1844897"/>
            <a:ext cx="113976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3600" b="1" cap="none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g2e28a08cd64_0_917"/>
          <p:cNvSpPr txBox="1">
            <a:spLocks noGrp="1"/>
          </p:cNvSpPr>
          <p:nvPr>
            <p:ph type="subTitle" idx="1"/>
          </p:nvPr>
        </p:nvSpPr>
        <p:spPr>
          <a:xfrm>
            <a:off x="384936" y="3461119"/>
            <a:ext cx="11397600" cy="22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FFFFFF"/>
              </a:buClr>
              <a:buSzPts val="1500"/>
              <a:buNone/>
              <a:defRPr sz="2000">
                <a:solidFill>
                  <a:srgbClr val="FFFFFF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364" name="Google Shape;364;g2e28a08cd64_0_9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9263" y="6160583"/>
            <a:ext cx="4167381" cy="520923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g2e28a08cd64_0_917"/>
          <p:cNvSpPr/>
          <p:nvPr/>
        </p:nvSpPr>
        <p:spPr>
          <a:xfrm>
            <a:off x="-140757" y="6095999"/>
            <a:ext cx="884980" cy="869475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90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g2e28a08cd64_0_91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e28a08cd64_0_9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69" name="Google Shape;369;g2e28a08cd64_0_924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0" name="Google Shape;370;g2e28a08cd64_0_92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1" name="Google Shape;371;g2e28a08cd64_0_924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e28a08cd64_0_9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7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ctr" rtl="0">
              <a:lnSpc>
                <a:spcPct val="10717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  <a:def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374" name="Google Shape;374;g2e28a08cd64_0_929"/>
          <p:cNvSpPr txBox="1">
            <a:spLocks noGrp="1"/>
          </p:cNvSpPr>
          <p:nvPr>
            <p:ph type="body" idx="1"/>
          </p:nvPr>
        </p:nvSpPr>
        <p:spPr>
          <a:xfrm>
            <a:off x="609600" y="1334225"/>
            <a:ext cx="10972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5" name="Google Shape;375;g2e28a08cd64_0_929"/>
          <p:cNvSpPr txBox="1">
            <a:spLocks noGrp="1"/>
          </p:cNvSpPr>
          <p:nvPr>
            <p:ph type="dt" idx="10"/>
          </p:nvPr>
        </p:nvSpPr>
        <p:spPr>
          <a:xfrm>
            <a:off x="8831832" y="6528959"/>
            <a:ext cx="3360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libri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6" name="Google Shape;376;g2e28a08cd64_0_92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3"/>
              <a:buFont typeface="Calibri"/>
              <a:buNone/>
              <a:defRPr sz="17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e28a08cd64_0_934"/>
          <p:cNvSpPr txBox="1">
            <a:spLocks noGrp="1"/>
          </p:cNvSpPr>
          <p:nvPr>
            <p:ph type="dt" idx="10"/>
          </p:nvPr>
        </p:nvSpPr>
        <p:spPr>
          <a:xfrm>
            <a:off x="8831832" y="6512884"/>
            <a:ext cx="3360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9" name="Google Shape;379;g2e28a08cd64_0_9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0" name="Google Shape;380;g2e28a08cd64_0_9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e28a08cd64_0_938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 1">
  <p:cSld name="3_Title+Content+PhotoLeft 1">
    <p:bg>
      <p:bgPr>
        <a:solidFill>
          <a:schemeClr val="lt1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e28a08cd64_0_940"/>
          <p:cNvSpPr/>
          <p:nvPr/>
        </p:nvSpPr>
        <p:spPr>
          <a:xfrm>
            <a:off x="-1091979" y="855527"/>
            <a:ext cx="7625581" cy="749197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g2e28a08cd64_0_940"/>
          <p:cNvSpPr>
            <a:spLocks noGrp="1"/>
          </p:cNvSpPr>
          <p:nvPr>
            <p:ph type="pic" idx="2"/>
          </p:nvPr>
        </p:nvSpPr>
        <p:spPr>
          <a:xfrm>
            <a:off x="5532277" y="1352392"/>
            <a:ext cx="6310800" cy="2600400"/>
          </a:xfrm>
          <a:prstGeom prst="rect">
            <a:avLst/>
          </a:prstGeom>
          <a:noFill/>
          <a:ln>
            <a:noFill/>
          </a:ln>
        </p:spPr>
      </p:sp>
      <p:sp>
        <p:nvSpPr>
          <p:cNvPr id="386" name="Google Shape;386;g2e28a08cd64_0_940"/>
          <p:cNvSpPr txBox="1">
            <a:spLocks noGrp="1"/>
          </p:cNvSpPr>
          <p:nvPr>
            <p:ph type="ctrTitle"/>
          </p:nvPr>
        </p:nvSpPr>
        <p:spPr>
          <a:xfrm>
            <a:off x="-164757" y="250879"/>
            <a:ext cx="12008100" cy="8121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3429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  <a:defRPr sz="3067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g2e28a08cd64_0_940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4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88" name="Google Shape;388;g2e28a08cd64_0_940"/>
          <p:cNvSpPr>
            <a:spLocks noGrp="1"/>
          </p:cNvSpPr>
          <p:nvPr>
            <p:ph type="pic" idx="3"/>
          </p:nvPr>
        </p:nvSpPr>
        <p:spPr>
          <a:xfrm>
            <a:off x="5532277" y="4081113"/>
            <a:ext cx="6310800" cy="2761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 2">
  <p:cSld name="3_Title+Content+PhotoLeft 2">
    <p:bg>
      <p:bgPr>
        <a:solidFill>
          <a:schemeClr val="lt1"/>
        </a:solidFill>
        <a:effectLst/>
      </p:bgPr>
    </p:bg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e28a08cd64_0_946"/>
          <p:cNvSpPr/>
          <p:nvPr/>
        </p:nvSpPr>
        <p:spPr>
          <a:xfrm>
            <a:off x="-1091979" y="855527"/>
            <a:ext cx="7625581" cy="749197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g2e28a08cd64_0_946"/>
          <p:cNvSpPr>
            <a:spLocks noGrp="1"/>
          </p:cNvSpPr>
          <p:nvPr>
            <p:ph type="pic" idx="2"/>
          </p:nvPr>
        </p:nvSpPr>
        <p:spPr>
          <a:xfrm>
            <a:off x="5532277" y="1352392"/>
            <a:ext cx="6310800" cy="2600400"/>
          </a:xfrm>
          <a:prstGeom prst="rect">
            <a:avLst/>
          </a:prstGeom>
          <a:noFill/>
          <a:ln>
            <a:noFill/>
          </a:ln>
        </p:spPr>
      </p:sp>
      <p:sp>
        <p:nvSpPr>
          <p:cNvPr id="392" name="Google Shape;392;g2e28a08cd64_0_946"/>
          <p:cNvSpPr txBox="1">
            <a:spLocks noGrp="1"/>
          </p:cNvSpPr>
          <p:nvPr>
            <p:ph type="ctrTitle"/>
          </p:nvPr>
        </p:nvSpPr>
        <p:spPr>
          <a:xfrm>
            <a:off x="-164757" y="250879"/>
            <a:ext cx="12008100" cy="8121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3429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  <a:defRPr sz="3067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3" name="Google Shape;393;g2e28a08cd64_0_946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4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4" name="Google Shape;394;g2e28a08cd64_0_946"/>
          <p:cNvSpPr>
            <a:spLocks noGrp="1"/>
          </p:cNvSpPr>
          <p:nvPr>
            <p:ph type="pic" idx="3"/>
          </p:nvPr>
        </p:nvSpPr>
        <p:spPr>
          <a:xfrm>
            <a:off x="5532277" y="4081113"/>
            <a:ext cx="6310800" cy="2761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 3">
  <p:cSld name="3_Title+Content+PhotoLeft 3">
    <p:bg>
      <p:bgPr>
        <a:solidFill>
          <a:schemeClr val="lt1"/>
        </a:soli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e28a08cd64_0_952"/>
          <p:cNvSpPr/>
          <p:nvPr/>
        </p:nvSpPr>
        <p:spPr>
          <a:xfrm>
            <a:off x="-1091979" y="855527"/>
            <a:ext cx="7625581" cy="749197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14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g2e28a08cd64_0_952"/>
          <p:cNvSpPr>
            <a:spLocks noGrp="1"/>
          </p:cNvSpPr>
          <p:nvPr>
            <p:ph type="pic" idx="2"/>
          </p:nvPr>
        </p:nvSpPr>
        <p:spPr>
          <a:xfrm>
            <a:off x="5532277" y="1352392"/>
            <a:ext cx="6310800" cy="2600400"/>
          </a:xfrm>
          <a:prstGeom prst="rect">
            <a:avLst/>
          </a:prstGeom>
          <a:noFill/>
          <a:ln>
            <a:noFill/>
          </a:ln>
        </p:spPr>
      </p:sp>
      <p:sp>
        <p:nvSpPr>
          <p:cNvPr id="398" name="Google Shape;398;g2e28a08cd64_0_952"/>
          <p:cNvSpPr txBox="1">
            <a:spLocks noGrp="1"/>
          </p:cNvSpPr>
          <p:nvPr>
            <p:ph type="ctrTitle"/>
          </p:nvPr>
        </p:nvSpPr>
        <p:spPr>
          <a:xfrm>
            <a:off x="-164757" y="250879"/>
            <a:ext cx="12008100" cy="8121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3429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  <a:defRPr sz="3067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g2e28a08cd64_0_952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7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175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0" name="Google Shape;400;g2e28a08cd64_0_952"/>
          <p:cNvSpPr>
            <a:spLocks noGrp="1"/>
          </p:cNvSpPr>
          <p:nvPr>
            <p:ph type="pic" idx="3"/>
          </p:nvPr>
        </p:nvSpPr>
        <p:spPr>
          <a:xfrm>
            <a:off x="5532277" y="4081113"/>
            <a:ext cx="6310800" cy="2762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 4">
  <p:cSld name="3_Title+Content+PhotoLeft 4">
    <p:bg>
      <p:bgPr>
        <a:solidFill>
          <a:schemeClr val="lt1"/>
        </a:solid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e28a08cd64_0_958"/>
          <p:cNvSpPr/>
          <p:nvPr/>
        </p:nvSpPr>
        <p:spPr>
          <a:xfrm>
            <a:off x="-1091979" y="855527"/>
            <a:ext cx="7625581" cy="7491978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275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g2e28a08cd64_0_958"/>
          <p:cNvSpPr>
            <a:spLocks noGrp="1"/>
          </p:cNvSpPr>
          <p:nvPr>
            <p:ph type="pic" idx="2"/>
          </p:nvPr>
        </p:nvSpPr>
        <p:spPr>
          <a:xfrm>
            <a:off x="5532276" y="1352392"/>
            <a:ext cx="6310800" cy="2600400"/>
          </a:xfrm>
          <a:prstGeom prst="rect">
            <a:avLst/>
          </a:prstGeom>
          <a:noFill/>
          <a:ln>
            <a:noFill/>
          </a:ln>
        </p:spPr>
      </p:sp>
      <p:sp>
        <p:nvSpPr>
          <p:cNvPr id="404" name="Google Shape;404;g2e28a08cd64_0_958"/>
          <p:cNvSpPr txBox="1">
            <a:spLocks noGrp="1"/>
          </p:cNvSpPr>
          <p:nvPr>
            <p:ph type="ctrTitle"/>
          </p:nvPr>
        </p:nvSpPr>
        <p:spPr>
          <a:xfrm>
            <a:off x="-164757" y="250877"/>
            <a:ext cx="12008100" cy="8121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3000" b="1" cap="none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g2e28a08cd64_0_958"/>
          <p:cNvSpPr txBox="1">
            <a:spLocks noGrp="1"/>
          </p:cNvSpPr>
          <p:nvPr>
            <p:ph type="body" idx="1"/>
          </p:nvPr>
        </p:nvSpPr>
        <p:spPr>
          <a:xfrm>
            <a:off x="462012" y="1352391"/>
            <a:ext cx="4784400" cy="51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2000">
                <a:solidFill>
                  <a:srgbClr val="006C92"/>
                </a:solidFill>
              </a:defRPr>
            </a:lvl5pPr>
            <a:lvl6pPr marL="2743200" lvl="5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6" name="Google Shape;406;g2e28a08cd64_0_958"/>
          <p:cNvSpPr>
            <a:spLocks noGrp="1"/>
          </p:cNvSpPr>
          <p:nvPr>
            <p:ph type="pic" idx="3"/>
          </p:nvPr>
        </p:nvSpPr>
        <p:spPr>
          <a:xfrm>
            <a:off x="5532276" y="4081112"/>
            <a:ext cx="6310800" cy="2761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 1">
  <p:cSld name="5_Title Slide - White+Seal 1">
    <p:bg>
      <p:bgPr>
        <a:solidFill>
          <a:srgbClr val="13294A"/>
        </a:solidFill>
        <a:effectLst/>
      </p:bgPr>
    </p:bg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e28a08cd64_0_964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409" name="Google Shape;409;g2e28a08cd64_0_964"/>
          <p:cNvSpPr txBox="1">
            <a:spLocks noGrp="1"/>
          </p:cNvSpPr>
          <p:nvPr>
            <p:ph type="ctrTitle"/>
          </p:nvPr>
        </p:nvSpPr>
        <p:spPr>
          <a:xfrm>
            <a:off x="384936" y="1844896"/>
            <a:ext cx="113976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3600" b="1" cap="none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g2e28a08cd64_0_964"/>
          <p:cNvSpPr txBox="1">
            <a:spLocks noGrp="1"/>
          </p:cNvSpPr>
          <p:nvPr>
            <p:ph type="subTitle" idx="1"/>
          </p:nvPr>
        </p:nvSpPr>
        <p:spPr>
          <a:xfrm>
            <a:off x="384936" y="3461119"/>
            <a:ext cx="11397600" cy="22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500"/>
              <a:buNone/>
              <a:defRPr sz="2000">
                <a:solidFill>
                  <a:srgbClr val="FFFFFF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2pPr>
            <a:lvl3pPr lvl="2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3pPr>
            <a:lvl4pPr lvl="3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4pPr>
            <a:lvl5pPr lvl="4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9pPr>
          </a:lstStyle>
          <a:p>
            <a:endParaRPr/>
          </a:p>
        </p:txBody>
      </p:sp>
      <p:pic>
        <p:nvPicPr>
          <p:cNvPr id="411" name="Google Shape;411;g2e28a08cd64_0_9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9263" y="6160583"/>
            <a:ext cx="4167381" cy="520924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g2e28a08cd64_0_964"/>
          <p:cNvSpPr/>
          <p:nvPr/>
        </p:nvSpPr>
        <p:spPr>
          <a:xfrm>
            <a:off x="-140757" y="6095999"/>
            <a:ext cx="884980" cy="869475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7840"/>
            </a:srgbClr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9EB40-DE14-C72B-0614-42367F6F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7E190-1C4C-4CE7-103B-22DF7D5C59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8F73D-7C0E-E5BD-2723-35E3C7C200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A57A3-CCD9-49DC-BD14-7F03E542C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509BD-5DF5-E342-88D7-2C59104A8671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4B6DB-84C1-10E5-BA72-B1618906A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56FCFD-8E73-BB37-9C2C-800D36940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DC0-6879-E34B-808D-138D11313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97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8" name="Google Shape;68;p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e28a08cd64_0_809"/>
          <p:cNvSpPr txBox="1">
            <a:spLocks noGrp="1"/>
          </p:cNvSpPr>
          <p:nvPr>
            <p:ph type="title"/>
          </p:nvPr>
        </p:nvSpPr>
        <p:spPr>
          <a:xfrm>
            <a:off x="428495" y="152400"/>
            <a:ext cx="11371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Autofit/>
          </a:bodyPr>
          <a:lstStyle>
            <a:lvl1pPr marR="0" lvl="0" algn="l" rtl="0">
              <a:lnSpc>
                <a:spcPct val="107174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575"/>
              <a:buFont typeface="Calibri"/>
              <a:buNone/>
              <a:defRPr sz="1575" b="0" i="0" u="none" strike="noStrike" cap="none">
                <a:solidFill>
                  <a:srgbClr val="007DB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4" name="Google Shape;254;g2e28a08cd64_0_809"/>
          <p:cNvSpPr txBox="1">
            <a:spLocks noGrp="1"/>
          </p:cNvSpPr>
          <p:nvPr>
            <p:ph type="body" idx="1"/>
          </p:nvPr>
        </p:nvSpPr>
        <p:spPr>
          <a:xfrm>
            <a:off x="502061" y="1600208"/>
            <a:ext cx="11358000" cy="48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5" name="Google Shape;255;g2e28a08cd64_0_80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1733"/>
              <a:buFont typeface="Calibri"/>
              <a:buNone/>
              <a:defRPr sz="1733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6" name="Google Shape;256;g2e28a08cd64_0_809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117734" y="6033834"/>
            <a:ext cx="2556432" cy="7505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  <p:sldLayoutId id="2147483712" r:id="rId24"/>
    <p:sldLayoutId id="2147483713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92">
          <p15:clr>
            <a:srgbClr val="F26B43"/>
          </p15:clr>
        </p15:guide>
        <p15:guide id="4" pos="5568">
          <p15:clr>
            <a:srgbClr val="F26B43"/>
          </p15:clr>
        </p15:guide>
        <p15:guide id="5" orient="horz" pos="468">
          <p15:clr>
            <a:srgbClr val="F26B43"/>
          </p15:clr>
        </p15:guide>
        <p15:guide id="6" orient="horz" pos="756">
          <p15:clr>
            <a:srgbClr val="F26B43"/>
          </p15:clr>
        </p15:guide>
        <p15:guide id="7" orient="horz" pos="3078">
          <p15:clr>
            <a:srgbClr val="F26B43"/>
          </p15:clr>
        </p15:guide>
        <p15:guide id="8" orient="horz" pos="636">
          <p15:clr>
            <a:srgbClr val="F26B43"/>
          </p15:clr>
        </p15:guide>
        <p15:guide id="9" orient="horz" pos="3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cw3e.ucsd.edu/hydro/global/" TargetMode="Externa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66.png"/><Relationship Id="rId4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" y="-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1"/>
          <p:cNvSpPr txBox="1">
            <a:spLocks noGrp="1"/>
          </p:cNvSpPr>
          <p:nvPr>
            <p:ph type="ctrTitle"/>
          </p:nvPr>
        </p:nvSpPr>
        <p:spPr>
          <a:xfrm>
            <a:off x="-20850" y="1700775"/>
            <a:ext cx="12192000" cy="20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6400" dirty="0"/>
              <a:t>Machine Learning in Hydrologic (Streamflow) Modeling</a:t>
            </a:r>
            <a:endParaRPr sz="6400" dirty="0"/>
          </a:p>
        </p:txBody>
      </p:sp>
      <p:pic>
        <p:nvPicPr>
          <p:cNvPr id="420" name="Google Shape;42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30673" y="345155"/>
            <a:ext cx="4167381" cy="520923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1"/>
          <p:cNvSpPr/>
          <p:nvPr/>
        </p:nvSpPr>
        <p:spPr>
          <a:xfrm>
            <a:off x="-247830" y="6154439"/>
            <a:ext cx="884980" cy="869475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823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2" name="Google Shape;42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1599" y="156693"/>
            <a:ext cx="3064114" cy="897857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1"/>
          <p:cNvSpPr txBox="1">
            <a:spLocks noGrp="1"/>
          </p:cNvSpPr>
          <p:nvPr>
            <p:ph type="subTitle" idx="1"/>
          </p:nvPr>
        </p:nvSpPr>
        <p:spPr>
          <a:xfrm>
            <a:off x="-20850" y="4152426"/>
            <a:ext cx="12192000" cy="23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48218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endParaRPr sz="3733" b="1" dirty="0"/>
          </a:p>
          <a:p>
            <a:pPr marL="0" lvl="0" indent="0" algn="ctr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SzPts val="2100"/>
              <a:buNone/>
            </a:pPr>
            <a:r>
              <a:rPr lang="en-US" sz="3733" b="1" dirty="0"/>
              <a:t>Ming Pan</a:t>
            </a:r>
            <a:endParaRPr dirty="0"/>
          </a:p>
          <a:p>
            <a:pPr marL="0" lvl="0" indent="0" algn="l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SzPts val="2100"/>
              <a:buNone/>
            </a:pPr>
            <a:endParaRPr sz="3733" b="1" dirty="0"/>
          </a:p>
          <a:p>
            <a:pPr marL="0" lvl="0" indent="0" algn="ctr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SzPts val="2100"/>
              <a:buNone/>
            </a:pPr>
            <a:r>
              <a:rPr lang="en-US" sz="3733" b="1" dirty="0"/>
              <a:t>Center for Western Weather and Water Extremes</a:t>
            </a:r>
            <a:endParaRPr sz="3733" b="1" dirty="0"/>
          </a:p>
          <a:p>
            <a:pPr marL="0" lvl="0" indent="0" algn="ctr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SzPts val="2100"/>
              <a:buNone/>
            </a:pPr>
            <a:endParaRPr sz="3733" b="1" dirty="0"/>
          </a:p>
          <a:p>
            <a:pPr marL="0" lvl="0" indent="0" algn="ctr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733" b="1" dirty="0"/>
              <a:t>FIRO Workshop, August 6, 2025</a:t>
            </a:r>
            <a:endParaRPr sz="3733" b="1" dirty="0"/>
          </a:p>
          <a:p>
            <a:pPr marL="0" lvl="0" indent="0" algn="ctr" rtl="0">
              <a:lnSpc>
                <a:spcPct val="48218"/>
              </a:lnSpc>
              <a:spcBef>
                <a:spcPts val="1067"/>
              </a:spcBef>
              <a:spcAft>
                <a:spcPts val="0"/>
              </a:spcAft>
              <a:buSzPts val="2100"/>
              <a:buNone/>
            </a:pPr>
            <a:endParaRPr sz="3733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02585-E06F-4A29-8819-B2194DF7E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24229E00-BC43-9A11-4586-1567D5998A8B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good are ML streamflow models?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A9869DF-34F9-56CE-C537-D020556F7E5A}"/>
              </a:ext>
            </a:extLst>
          </p:cNvPr>
          <p:cNvGrpSpPr/>
          <p:nvPr/>
        </p:nvGrpSpPr>
        <p:grpSpPr>
          <a:xfrm>
            <a:off x="271849" y="642740"/>
            <a:ext cx="11751275" cy="6005195"/>
            <a:chOff x="3596767" y="2584203"/>
            <a:chExt cx="8595360" cy="3806693"/>
          </a:xfrm>
        </p:grpSpPr>
        <p:pic>
          <p:nvPicPr>
            <p:cNvPr id="3" name="Picture 2" descr="A group of maps of different countries/regions&#10;&#10;Description automatically generated">
              <a:extLst>
                <a:ext uri="{FF2B5EF4-FFF2-40B4-BE49-F238E27FC236}">
                  <a16:creationId xmlns:a16="http://schemas.microsoft.com/office/drawing/2014/main" id="{14A2D711-53B4-FFA0-AC5A-A67F57A23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663"/>
            <a:stretch/>
          </p:blipFill>
          <p:spPr bwMode="auto">
            <a:xfrm>
              <a:off x="3596767" y="2752408"/>
              <a:ext cx="8595360" cy="1733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2CF337F-3C82-CE23-A8C9-1823A20CA0E1}"/>
                </a:ext>
              </a:extLst>
            </p:cNvPr>
            <p:cNvSpPr txBox="1"/>
            <p:nvPr/>
          </p:nvSpPr>
          <p:spPr>
            <a:xfrm>
              <a:off x="8046736" y="2584203"/>
              <a:ext cx="3562977" cy="25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Correlation Coefficient</a:t>
              </a:r>
            </a:p>
          </p:txBody>
        </p:sp>
        <p:sp>
          <p:nvSpPr>
            <p:cNvPr id="5" name="TextBox 3">
              <a:extLst>
                <a:ext uri="{FF2B5EF4-FFF2-40B4-BE49-F238E27FC236}">
                  <a16:creationId xmlns:a16="http://schemas.microsoft.com/office/drawing/2014/main" id="{4B65531F-EE44-F22A-92FA-240FF142D832}"/>
                </a:ext>
              </a:extLst>
            </p:cNvPr>
            <p:cNvSpPr txBox="1"/>
            <p:nvPr/>
          </p:nvSpPr>
          <p:spPr>
            <a:xfrm>
              <a:off x="8354749" y="4463597"/>
              <a:ext cx="3085856" cy="25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Relative Bias</a:t>
              </a: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3705A59C-3B03-795A-C67E-85493E95CD8A}"/>
                </a:ext>
              </a:extLst>
            </p:cNvPr>
            <p:cNvSpPr txBox="1"/>
            <p:nvPr/>
          </p:nvSpPr>
          <p:spPr>
            <a:xfrm>
              <a:off x="4730288" y="2584203"/>
              <a:ext cx="1608138" cy="25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KGE</a:t>
              </a:r>
            </a:p>
          </p:txBody>
        </p:sp>
        <p:pic>
          <p:nvPicPr>
            <p:cNvPr id="8" name="Picture 7" descr="A group of maps of different countries/regions&#10;&#10;Description automatically generated">
              <a:extLst>
                <a:ext uri="{FF2B5EF4-FFF2-40B4-BE49-F238E27FC236}">
                  <a16:creationId xmlns:a16="http://schemas.microsoft.com/office/drawing/2014/main" id="{E0A690D1-0CBA-D1E0-2A76-511FC8838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277"/>
            <a:stretch/>
          </p:blipFill>
          <p:spPr bwMode="auto">
            <a:xfrm>
              <a:off x="3596767" y="4713043"/>
              <a:ext cx="8595360" cy="16778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A3BCC8BE-FF6A-79F4-9632-62569F5DFD53}"/>
                </a:ext>
              </a:extLst>
            </p:cNvPr>
            <p:cNvSpPr txBox="1"/>
            <p:nvPr/>
          </p:nvSpPr>
          <p:spPr>
            <a:xfrm>
              <a:off x="3991430" y="4444027"/>
              <a:ext cx="3085856" cy="253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Relative Variability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0627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55927-D1D2-A924-2E66-E81196AAA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491E5E99-E9B0-C7B6-C19B-0E6AB5E5AD18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good are ML streamflow models?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176B78-8D93-472B-413D-1A6E87452B9C}"/>
              </a:ext>
            </a:extLst>
          </p:cNvPr>
          <p:cNvGrpSpPr/>
          <p:nvPr/>
        </p:nvGrpSpPr>
        <p:grpSpPr>
          <a:xfrm>
            <a:off x="2831875" y="771795"/>
            <a:ext cx="6855822" cy="6052014"/>
            <a:chOff x="7132821" y="2491854"/>
            <a:chExt cx="4608432" cy="4288876"/>
          </a:xfrm>
        </p:grpSpPr>
        <p:pic>
          <p:nvPicPr>
            <p:cNvPr id="3" name="Picture 2" descr="A group of blue and red graphs&#10;&#10;Description automatically generated">
              <a:extLst>
                <a:ext uri="{FF2B5EF4-FFF2-40B4-BE49-F238E27FC236}">
                  <a16:creationId xmlns:a16="http://schemas.microsoft.com/office/drawing/2014/main" id="{F4E151D1-A9B9-0A8C-A511-672DDBB22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53252"/>
            <a:stretch/>
          </p:blipFill>
          <p:spPr bwMode="auto">
            <a:xfrm>
              <a:off x="7132821" y="2491854"/>
              <a:ext cx="4201265" cy="19012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27E31A4-2C96-A09A-D067-AECB6241BFBC}"/>
                </a:ext>
              </a:extLst>
            </p:cNvPr>
            <p:cNvSpPr txBox="1"/>
            <p:nvPr/>
          </p:nvSpPr>
          <p:spPr>
            <a:xfrm>
              <a:off x="7456947" y="6489860"/>
              <a:ext cx="1907653" cy="2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Relative Variability</a:t>
              </a:r>
            </a:p>
          </p:txBody>
        </p:sp>
        <p:sp>
          <p:nvSpPr>
            <p:cNvPr id="5" name="TextBox 3">
              <a:extLst>
                <a:ext uri="{FF2B5EF4-FFF2-40B4-BE49-F238E27FC236}">
                  <a16:creationId xmlns:a16="http://schemas.microsoft.com/office/drawing/2014/main" id="{E7809663-2815-FD8A-F59A-7B26A6EA38D8}"/>
                </a:ext>
              </a:extLst>
            </p:cNvPr>
            <p:cNvSpPr txBox="1"/>
            <p:nvPr/>
          </p:nvSpPr>
          <p:spPr>
            <a:xfrm>
              <a:off x="9303435" y="4345215"/>
              <a:ext cx="2437818" cy="2835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Correlation Coefficient</a:t>
              </a: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32BC53EB-7F3B-605D-9AF9-56746CC6FAA6}"/>
                </a:ext>
              </a:extLst>
            </p:cNvPr>
            <p:cNvSpPr txBox="1"/>
            <p:nvPr/>
          </p:nvSpPr>
          <p:spPr>
            <a:xfrm>
              <a:off x="7595367" y="4346416"/>
              <a:ext cx="1464053" cy="2835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KGE</a:t>
              </a:r>
            </a:p>
          </p:txBody>
        </p:sp>
        <p:sp>
          <p:nvSpPr>
            <p:cNvPr id="19" name="TextBox 3">
              <a:extLst>
                <a:ext uri="{FF2B5EF4-FFF2-40B4-BE49-F238E27FC236}">
                  <a16:creationId xmlns:a16="http://schemas.microsoft.com/office/drawing/2014/main" id="{D9845137-1125-F088-8A29-465AABBCDFC1}"/>
                </a:ext>
              </a:extLst>
            </p:cNvPr>
            <p:cNvSpPr txBox="1"/>
            <p:nvPr/>
          </p:nvSpPr>
          <p:spPr>
            <a:xfrm>
              <a:off x="9568517" y="6497184"/>
              <a:ext cx="1907653" cy="2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Relative Bias</a:t>
              </a:r>
            </a:p>
          </p:txBody>
        </p:sp>
        <p:pic>
          <p:nvPicPr>
            <p:cNvPr id="20" name="Picture 19" descr="A group of blue and red graphs&#10;&#10;Description automatically generated">
              <a:extLst>
                <a:ext uri="{FF2B5EF4-FFF2-40B4-BE49-F238E27FC236}">
                  <a16:creationId xmlns:a16="http://schemas.microsoft.com/office/drawing/2014/main" id="{551F17C5-41DC-CE84-C179-97FF31D2A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710" b="3789"/>
            <a:stretch/>
          </p:blipFill>
          <p:spPr bwMode="auto">
            <a:xfrm>
              <a:off x="7149248" y="4621238"/>
              <a:ext cx="4201265" cy="189122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56572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10179-3B5C-B52C-8D6B-AE1F0CAFF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45F7B096-F04C-E4B2-F111-EED2EBA4A8F8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good are ML streamflow models?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92A0E0-4966-0091-07FD-C443C1476F86}"/>
              </a:ext>
            </a:extLst>
          </p:cNvPr>
          <p:cNvSpPr txBox="1"/>
          <p:nvPr/>
        </p:nvSpPr>
        <p:spPr>
          <a:xfrm>
            <a:off x="263911" y="2778279"/>
            <a:ext cx="116641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hlinkClick r:id="rId2"/>
              </a:rPr>
              <a:t>https://cw3e.ucsd.edu/hydro/global/</a:t>
            </a:r>
            <a:r>
              <a:rPr lang="en-US" sz="4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8967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DB45888B-DEE1-131F-B1D4-283FC442AEB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lvl="0">
              <a:buClr>
                <a:srgbClr val="007DBA"/>
              </a:buClr>
              <a:buSzPts val="3000"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Hydrologic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 Predicament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7E2CC94-FEA3-7D4C-3AE7-AA05574D6008}"/>
              </a:ext>
            </a:extLst>
          </p:cNvPr>
          <p:cNvSpPr txBox="1"/>
          <p:nvPr/>
        </p:nvSpPr>
        <p:spPr>
          <a:xfrm>
            <a:off x="218287" y="1171567"/>
            <a:ext cx="31027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Soil Moisture DA</a:t>
            </a:r>
          </a:p>
        </p:txBody>
      </p:sp>
      <p:pic>
        <p:nvPicPr>
          <p:cNvPr id="89" name="Picture 2">
            <a:extLst>
              <a:ext uri="{FF2B5EF4-FFF2-40B4-BE49-F238E27FC236}">
                <a16:creationId xmlns:a16="http://schemas.microsoft.com/office/drawing/2014/main" id="{34DA2CFF-399F-C292-E5E0-33F743435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t="16451" b="7050"/>
          <a:stretch/>
        </p:blipFill>
        <p:spPr bwMode="auto">
          <a:xfrm>
            <a:off x="3903184" y="1028202"/>
            <a:ext cx="2192815" cy="152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4" descr="How tall is a 16 oz Starbucks cup?">
            <a:extLst>
              <a:ext uri="{FF2B5EF4-FFF2-40B4-BE49-F238E27FC236}">
                <a16:creationId xmlns:a16="http://schemas.microsoft.com/office/drawing/2014/main" id="{834C1B94-C780-71D5-D290-70459BA758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6" b="36573"/>
          <a:stretch/>
        </p:blipFill>
        <p:spPr bwMode="auto">
          <a:xfrm>
            <a:off x="6096000" y="1381987"/>
            <a:ext cx="2619375" cy="82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Time Domain Reflectometry (TDR) | SoilSensor.com">
            <a:extLst>
              <a:ext uri="{FF2B5EF4-FFF2-40B4-BE49-F238E27FC236}">
                <a16:creationId xmlns:a16="http://schemas.microsoft.com/office/drawing/2014/main" id="{E6C36DD8-2903-0F26-5376-93D35DDB5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7" y="4876343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The SMAP satellite will use active and passive radioactive waves to measure soil moisture.">
            <a:extLst>
              <a:ext uri="{FF2B5EF4-FFF2-40B4-BE49-F238E27FC236}">
                <a16:creationId xmlns:a16="http://schemas.microsoft.com/office/drawing/2014/main" id="{9E513762-6B54-5D7D-2B22-B1737D8D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r="8389"/>
          <a:stretch/>
        </p:blipFill>
        <p:spPr bwMode="auto">
          <a:xfrm>
            <a:off x="9000459" y="4777739"/>
            <a:ext cx="3039140" cy="194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ead banging Stock Vector Images - Alamy">
            <a:extLst>
              <a:ext uri="{FF2B5EF4-FFF2-40B4-BE49-F238E27FC236}">
                <a16:creationId xmlns:a16="http://schemas.microsoft.com/office/drawing/2014/main" id="{424420E0-B049-538F-F460-FF1D5FABCF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1"/>
          <a:stretch/>
        </p:blipFill>
        <p:spPr bwMode="auto">
          <a:xfrm>
            <a:off x="4179569" y="2924579"/>
            <a:ext cx="3832860" cy="195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TextBox 2047">
            <a:extLst>
              <a:ext uri="{FF2B5EF4-FFF2-40B4-BE49-F238E27FC236}">
                <a16:creationId xmlns:a16="http://schemas.microsoft.com/office/drawing/2014/main" id="{1E9CD798-48F9-0CB8-D0F9-9A323D7F8A55}"/>
              </a:ext>
            </a:extLst>
          </p:cNvPr>
          <p:cNvSpPr txBox="1"/>
          <p:nvPr/>
        </p:nvSpPr>
        <p:spPr>
          <a:xfrm>
            <a:off x="9189721" y="1315869"/>
            <a:ext cx="27839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SimHei" panose="02010609060101010101" pitchFamily="49" charset="-122"/>
                <a:cs typeface="Arial" panose="020B0604020202020204" pitchFamily="34" charset="0"/>
                <a:sym typeface="Arial"/>
              </a:rPr>
              <a:t>Model: SM for runoff generation</a:t>
            </a:r>
            <a:endParaRPr lang="en-US" sz="12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2049" name="TextBox 2048">
            <a:extLst>
              <a:ext uri="{FF2B5EF4-FFF2-40B4-BE49-F238E27FC236}">
                <a16:creationId xmlns:a16="http://schemas.microsoft.com/office/drawing/2014/main" id="{7539DBB2-5774-EA37-0A9D-C8F4EE52B11A}"/>
              </a:ext>
            </a:extLst>
          </p:cNvPr>
          <p:cNvSpPr txBox="1"/>
          <p:nvPr/>
        </p:nvSpPr>
        <p:spPr>
          <a:xfrm>
            <a:off x="701707" y="3823632"/>
            <a:ext cx="23806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SimHei" panose="02010609060101010101" pitchFamily="49" charset="-122"/>
                <a:cs typeface="Arial" panose="020B0604020202020204" pitchFamily="34" charset="0"/>
                <a:sym typeface="Arial"/>
              </a:rPr>
              <a:t>In-situ: point scale</a:t>
            </a:r>
            <a:endParaRPr lang="en-US" sz="24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2051" name="TextBox 2050">
            <a:extLst>
              <a:ext uri="{FF2B5EF4-FFF2-40B4-BE49-F238E27FC236}">
                <a16:creationId xmlns:a16="http://schemas.microsoft.com/office/drawing/2014/main" id="{AD6C67D0-523B-3978-0AEE-A2AD77BB2585}"/>
              </a:ext>
            </a:extLst>
          </p:cNvPr>
          <p:cNvSpPr txBox="1"/>
          <p:nvPr/>
        </p:nvSpPr>
        <p:spPr>
          <a:xfrm>
            <a:off x="8715375" y="3757515"/>
            <a:ext cx="3429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200" dirty="0">
                <a:solidFill>
                  <a:srgbClr val="FF9933"/>
                </a:solidFill>
                <a:latin typeface="+mj-lt"/>
                <a:ea typeface="SimHei" panose="02010609060101010101" pitchFamily="49" charset="-122"/>
                <a:cs typeface="Arial" panose="020B0604020202020204" pitchFamily="34" charset="0"/>
              </a:rPr>
              <a:t>Remote Sensing: km scale top surface</a:t>
            </a:r>
          </a:p>
        </p:txBody>
      </p:sp>
    </p:spTree>
    <p:extLst>
      <p:ext uri="{BB962C8B-B14F-4D97-AF65-F5344CB8AC3E}">
        <p14:creationId xmlns:p14="http://schemas.microsoft.com/office/powerpoint/2010/main" val="765915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DB45888B-DEE1-131F-B1D4-283FC442AEB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Machine Learning (ML) for Hydrologic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B873EA-9A86-76D9-B21E-C189A2D2E0E0}"/>
              </a:ext>
            </a:extLst>
          </p:cNvPr>
          <p:cNvSpPr txBox="1"/>
          <p:nvPr/>
        </p:nvSpPr>
        <p:spPr>
          <a:xfrm>
            <a:off x="-1" y="3270188"/>
            <a:ext cx="119405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1200" dirty="0">
                <a:solidFill>
                  <a:srgbClr val="FF9933"/>
                </a:solidFill>
                <a:latin typeface="+mj-lt"/>
                <a:ea typeface="SimHei" panose="02010609060101010101" pitchFamily="49" charset="-122"/>
                <a:cs typeface="Arial" panose="020B0604020202020204" pitchFamily="34" charset="0"/>
              </a:rPr>
              <a:t>Example 1: ML to replace common DA algorithms (variational, filter, smoothers, etc.)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+mj-lt"/>
              <a:ea typeface="SimHei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B91CA01-9BF5-BA19-6D88-98D53D4A6B69}"/>
              </a:ext>
            </a:extLst>
          </p:cNvPr>
          <p:cNvGrpSpPr/>
          <p:nvPr/>
        </p:nvGrpSpPr>
        <p:grpSpPr>
          <a:xfrm>
            <a:off x="1569721" y="1478884"/>
            <a:ext cx="8031480" cy="1755360"/>
            <a:chOff x="1569721" y="1478884"/>
            <a:chExt cx="8031480" cy="175536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59992CF-0441-D10E-D370-B346D7C7D62C}"/>
                </a:ext>
              </a:extLst>
            </p:cNvPr>
            <p:cNvSpPr/>
            <p:nvPr/>
          </p:nvSpPr>
          <p:spPr>
            <a:xfrm>
              <a:off x="3276601" y="1478884"/>
              <a:ext cx="2301240" cy="105918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50000"/>
                    </a:schemeClr>
                  </a:solidFill>
                </a:rPr>
                <a:t>Hydrologic Model</a:t>
              </a:r>
              <a:endParaRPr lang="en-US" sz="24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40711D4-151A-D648-0229-095461A7C569}"/>
                </a:ext>
              </a:extLst>
            </p:cNvPr>
            <p:cNvSpPr txBox="1"/>
            <p:nvPr/>
          </p:nvSpPr>
          <p:spPr>
            <a:xfrm>
              <a:off x="1569721" y="1746864"/>
              <a:ext cx="1112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/>
                <a:t>t-1|t-1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3255E7A-4593-B25A-5DB8-0CAB0192C361}"/>
                </a:ext>
              </a:extLst>
            </p:cNvPr>
            <p:cNvCxnSpPr>
              <a:cxnSpLocks/>
              <a:stCxn id="6" idx="3"/>
              <a:endCxn id="5" idx="2"/>
            </p:cNvCxnSpPr>
            <p:nvPr/>
          </p:nvCxnSpPr>
          <p:spPr>
            <a:xfrm>
              <a:off x="2682177" y="2008474"/>
              <a:ext cx="594424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0B53F5A2-24C3-D1D2-FFF4-2D93CEEA30C5}"/>
                </a:ext>
              </a:extLst>
            </p:cNvPr>
            <p:cNvCxnSpPr>
              <a:cxnSpLocks/>
              <a:stCxn id="5" idx="6"/>
              <a:endCxn id="19" idx="1"/>
            </p:cNvCxnSpPr>
            <p:nvPr/>
          </p:nvCxnSpPr>
          <p:spPr>
            <a:xfrm>
              <a:off x="5577841" y="2008474"/>
              <a:ext cx="594424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AD969D0-D436-4A04-B0C2-9E5D66BE43FC}"/>
                </a:ext>
              </a:extLst>
            </p:cNvPr>
            <p:cNvSpPr txBox="1"/>
            <p:nvPr/>
          </p:nvSpPr>
          <p:spPr>
            <a:xfrm>
              <a:off x="6172265" y="1746864"/>
              <a:ext cx="8381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baseline="-25000" dirty="0"/>
                <a:t>t|t-1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480EE7-4DFB-205D-B417-9AE9E55D6792}"/>
                </a:ext>
              </a:extLst>
            </p:cNvPr>
            <p:cNvSpPr txBox="1"/>
            <p:nvPr/>
          </p:nvSpPr>
          <p:spPr>
            <a:xfrm>
              <a:off x="8888731" y="1746864"/>
              <a:ext cx="7124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X</a:t>
              </a:r>
              <a:r>
                <a:rPr lang="en-US" sz="2800" baseline="-25000" dirty="0" err="1"/>
                <a:t>t|t</a:t>
              </a:r>
              <a:endParaRPr lang="en-US" sz="2800" baseline="-25000" dirty="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565794A-4E84-8268-2473-9AC4BDCAEC08}"/>
                </a:ext>
              </a:extLst>
            </p:cNvPr>
            <p:cNvSpPr/>
            <p:nvPr/>
          </p:nvSpPr>
          <p:spPr>
            <a:xfrm>
              <a:off x="7456171" y="1753214"/>
              <a:ext cx="998220" cy="52322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ML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670A558-3454-913E-3AA9-583783EA71B0}"/>
                </a:ext>
              </a:extLst>
            </p:cNvPr>
            <p:cNvCxnSpPr>
              <a:cxnSpLocks/>
              <a:stCxn id="19" idx="3"/>
              <a:endCxn id="23" idx="1"/>
            </p:cNvCxnSpPr>
            <p:nvPr/>
          </p:nvCxnSpPr>
          <p:spPr>
            <a:xfrm>
              <a:off x="7010401" y="2008474"/>
              <a:ext cx="445770" cy="635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3A4B3963-A650-2F22-7B86-0CBD63755BFF}"/>
                </a:ext>
              </a:extLst>
            </p:cNvPr>
            <p:cNvCxnSpPr>
              <a:cxnSpLocks/>
              <a:stCxn id="23" idx="3"/>
              <a:endCxn id="21" idx="1"/>
            </p:cNvCxnSpPr>
            <p:nvPr/>
          </p:nvCxnSpPr>
          <p:spPr>
            <a:xfrm flipV="1">
              <a:off x="8454391" y="2008474"/>
              <a:ext cx="434340" cy="635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669A3B2-59D2-13E4-4A3F-A6D8A9A22CD8}"/>
                </a:ext>
              </a:extLst>
            </p:cNvPr>
            <p:cNvSpPr txBox="1"/>
            <p:nvPr/>
          </p:nvSpPr>
          <p:spPr>
            <a:xfrm>
              <a:off x="7684771" y="2675080"/>
              <a:ext cx="5410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Z</a:t>
              </a:r>
              <a:r>
                <a:rPr lang="en-US" sz="2800" baseline="-25000" dirty="0" err="1"/>
                <a:t>t</a:t>
              </a:r>
              <a:endParaRPr lang="en-US" sz="2800" baseline="-25000" dirty="0"/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BB6564A-40BB-769D-7E6B-B9768FF26BF6}"/>
                </a:ext>
              </a:extLst>
            </p:cNvPr>
            <p:cNvCxnSpPr>
              <a:cxnSpLocks/>
              <a:stCxn id="34" idx="0"/>
              <a:endCxn id="23" idx="2"/>
            </p:cNvCxnSpPr>
            <p:nvPr/>
          </p:nvCxnSpPr>
          <p:spPr>
            <a:xfrm flipV="1">
              <a:off x="7955281" y="2276434"/>
              <a:ext cx="0" cy="398646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F26B37E0-EF10-1881-EFA8-AE941E3E314D}"/>
                </a:ext>
              </a:extLst>
            </p:cNvPr>
            <p:cNvCxnSpPr>
              <a:stCxn id="21" idx="0"/>
              <a:endCxn id="6" idx="0"/>
            </p:cNvCxnSpPr>
            <p:nvPr/>
          </p:nvCxnSpPr>
          <p:spPr>
            <a:xfrm rot="16200000" flipV="1">
              <a:off x="5685458" y="-1812645"/>
              <a:ext cx="12700" cy="7119017"/>
            </a:xfrm>
            <a:prstGeom prst="bentConnector3">
              <a:avLst>
                <a:gd name="adj1" fmla="val 4980016"/>
              </a:avLst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32B6FF5-0D1E-CB1F-D57D-8BFED600AC7E}"/>
                </a:ext>
              </a:extLst>
            </p:cNvPr>
            <p:cNvSpPr txBox="1"/>
            <p:nvPr/>
          </p:nvSpPr>
          <p:spPr>
            <a:xfrm>
              <a:off x="3017489" y="2711024"/>
              <a:ext cx="5410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I</a:t>
              </a:r>
              <a:r>
                <a:rPr lang="en-US" sz="2800" baseline="-25000" dirty="0"/>
                <a:t>t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32219B69-5C50-C750-EC9B-A00A2AE76353}"/>
                </a:ext>
              </a:extLst>
            </p:cNvPr>
            <p:cNvCxnSpPr>
              <a:cxnSpLocks/>
              <a:stCxn id="49" idx="0"/>
              <a:endCxn id="5" idx="3"/>
            </p:cNvCxnSpPr>
            <p:nvPr/>
          </p:nvCxnSpPr>
          <p:spPr>
            <a:xfrm flipV="1">
              <a:off x="3287999" y="2382951"/>
              <a:ext cx="325611" cy="32807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453EF0B-5915-35CE-1325-1884E7BAE09D}"/>
              </a:ext>
            </a:extLst>
          </p:cNvPr>
          <p:cNvGrpSpPr/>
          <p:nvPr/>
        </p:nvGrpSpPr>
        <p:grpSpPr>
          <a:xfrm>
            <a:off x="-1" y="4677786"/>
            <a:ext cx="12047220" cy="1971460"/>
            <a:chOff x="-1" y="4677786"/>
            <a:chExt cx="12047220" cy="197146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2CE0211-A442-5353-DAB3-C34AE7298B93}"/>
                </a:ext>
              </a:extLst>
            </p:cNvPr>
            <p:cNvSpPr txBox="1"/>
            <p:nvPr/>
          </p:nvSpPr>
          <p:spPr>
            <a:xfrm>
              <a:off x="-1" y="6249136"/>
              <a:ext cx="120472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kern="1200" dirty="0">
                  <a:solidFill>
                    <a:srgbClr val="FF9933"/>
                  </a:solidFill>
                  <a:latin typeface="+mj-lt"/>
                  <a:ea typeface="SimHei" panose="02010609060101010101" pitchFamily="49" charset="-122"/>
                  <a:cs typeface="Arial" panose="020B0604020202020204" pitchFamily="34" charset="0"/>
                </a:rPr>
                <a:t>Example 2: Pure ML model, with observations as additional inputs: Data Integration (DI)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j-lt"/>
                <a:ea typeface="SimHei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A3A6FF0-F02E-C518-3587-92B430972884}"/>
                </a:ext>
              </a:extLst>
            </p:cNvPr>
            <p:cNvGrpSpPr/>
            <p:nvPr/>
          </p:nvGrpSpPr>
          <p:grpSpPr>
            <a:xfrm>
              <a:off x="2735581" y="4677786"/>
              <a:ext cx="5440680" cy="1605604"/>
              <a:chOff x="1569721" y="4677786"/>
              <a:chExt cx="5440680" cy="1605604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26DA8FA-E51D-2D6D-FD02-E4866FE15828}"/>
                  </a:ext>
                </a:extLst>
              </p:cNvPr>
              <p:cNvSpPr/>
              <p:nvPr/>
            </p:nvSpPr>
            <p:spPr>
              <a:xfrm>
                <a:off x="3276601" y="4677786"/>
                <a:ext cx="2301240" cy="70133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srgbClr val="FF9933"/>
                    </a:solidFill>
                  </a:rPr>
                  <a:t>ML Model</a:t>
                </a:r>
                <a:endParaRPr lang="en-US" sz="2400" dirty="0">
                  <a:solidFill>
                    <a:srgbClr val="FF9933"/>
                  </a:solidFill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38DFD7E-B300-DA36-5996-6AA40F43E4AA}"/>
                  </a:ext>
                </a:extLst>
              </p:cNvPr>
              <p:cNvSpPr txBox="1"/>
              <p:nvPr/>
            </p:nvSpPr>
            <p:spPr>
              <a:xfrm>
                <a:off x="1569721" y="4769416"/>
                <a:ext cx="11124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9933"/>
                    </a:solidFill>
                  </a:rPr>
                  <a:t>X</a:t>
                </a:r>
                <a:r>
                  <a:rPr lang="en-US" sz="2800" baseline="-25000" dirty="0">
                    <a:solidFill>
                      <a:srgbClr val="FF9933"/>
                    </a:solidFill>
                  </a:rPr>
                  <a:t>t-1|t-1</a:t>
                </a:r>
              </a:p>
            </p:txBody>
          </p:sp>
          <p:cxnSp>
            <p:nvCxnSpPr>
              <p:cNvPr id="63" name="Straight Arrow Connector 62">
                <a:extLst>
                  <a:ext uri="{FF2B5EF4-FFF2-40B4-BE49-F238E27FC236}">
                    <a16:creationId xmlns:a16="http://schemas.microsoft.com/office/drawing/2014/main" id="{6F8AD303-7B76-80BB-9432-4BA4A128C699}"/>
                  </a:ext>
                </a:extLst>
              </p:cNvPr>
              <p:cNvCxnSpPr>
                <a:cxnSpLocks/>
                <a:stCxn id="62" idx="3"/>
                <a:endCxn id="61" idx="2"/>
              </p:cNvCxnSpPr>
              <p:nvPr/>
            </p:nvCxnSpPr>
            <p:spPr>
              <a:xfrm flipV="1">
                <a:off x="2682177" y="5028451"/>
                <a:ext cx="594424" cy="2575"/>
              </a:xfrm>
              <a:prstGeom prst="straightConnector1">
                <a:avLst/>
              </a:prstGeom>
              <a:ln w="28575">
                <a:solidFill>
                  <a:schemeClr val="tx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5AB6256F-A57A-D963-5D89-54B90A6835A6}"/>
                  </a:ext>
                </a:extLst>
              </p:cNvPr>
              <p:cNvCxnSpPr>
                <a:cxnSpLocks/>
                <a:stCxn id="61" idx="6"/>
                <a:endCxn id="65" idx="1"/>
              </p:cNvCxnSpPr>
              <p:nvPr/>
            </p:nvCxnSpPr>
            <p:spPr>
              <a:xfrm>
                <a:off x="5577841" y="5028451"/>
                <a:ext cx="594424" cy="2575"/>
              </a:xfrm>
              <a:prstGeom prst="straightConnector1">
                <a:avLst/>
              </a:prstGeom>
              <a:ln w="28575">
                <a:solidFill>
                  <a:schemeClr val="tx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5E46B11-F4AB-989B-F8B4-F889B2DC1DEF}"/>
                  </a:ext>
                </a:extLst>
              </p:cNvPr>
              <p:cNvSpPr txBox="1"/>
              <p:nvPr/>
            </p:nvSpPr>
            <p:spPr>
              <a:xfrm>
                <a:off x="6172265" y="4769416"/>
                <a:ext cx="838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rgbClr val="FF9933"/>
                    </a:solidFill>
                  </a:rPr>
                  <a:t>X</a:t>
                </a:r>
                <a:r>
                  <a:rPr lang="en-US" sz="2800" baseline="-25000" dirty="0" err="1">
                    <a:solidFill>
                      <a:srgbClr val="FF9933"/>
                    </a:solidFill>
                  </a:rPr>
                  <a:t>t|t</a:t>
                </a:r>
                <a:endParaRPr lang="en-US" sz="2800" baseline="-25000" dirty="0">
                  <a:solidFill>
                    <a:srgbClr val="FF9933"/>
                  </a:solidFill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9EB5AFB-02C8-AF14-CEDC-8C149D2071D6}"/>
                  </a:ext>
                </a:extLst>
              </p:cNvPr>
              <p:cNvSpPr txBox="1"/>
              <p:nvPr/>
            </p:nvSpPr>
            <p:spPr>
              <a:xfrm>
                <a:off x="4156711" y="5760170"/>
                <a:ext cx="5410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rgbClr val="FF9933"/>
                    </a:solidFill>
                  </a:rPr>
                  <a:t>Z</a:t>
                </a:r>
                <a:r>
                  <a:rPr lang="en-US" sz="2800" baseline="-25000" dirty="0" err="1">
                    <a:solidFill>
                      <a:srgbClr val="FF9933"/>
                    </a:solidFill>
                  </a:rPr>
                  <a:t>t</a:t>
                </a:r>
                <a:endParaRPr lang="en-US" sz="2800" baseline="-25000" dirty="0">
                  <a:solidFill>
                    <a:srgbClr val="FF9933"/>
                  </a:solidFill>
                </a:endParaRPr>
              </a:p>
            </p:txBody>
          </p: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1E7979CA-2BCD-509E-30FE-A433D73B8150}"/>
                  </a:ext>
                </a:extLst>
              </p:cNvPr>
              <p:cNvCxnSpPr>
                <a:cxnSpLocks/>
                <a:stCxn id="70" idx="0"/>
                <a:endCxn id="61" idx="4"/>
              </p:cNvCxnSpPr>
              <p:nvPr/>
            </p:nvCxnSpPr>
            <p:spPr>
              <a:xfrm flipV="1">
                <a:off x="4427221" y="5379116"/>
                <a:ext cx="0" cy="381054"/>
              </a:xfrm>
              <a:prstGeom prst="straightConnector1">
                <a:avLst/>
              </a:prstGeom>
              <a:ln w="28575">
                <a:solidFill>
                  <a:schemeClr val="tx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5B80A6A-A97A-92F2-A433-32587FDEB896}"/>
                  </a:ext>
                </a:extLst>
              </p:cNvPr>
              <p:cNvSpPr txBox="1"/>
              <p:nvPr/>
            </p:nvSpPr>
            <p:spPr>
              <a:xfrm>
                <a:off x="3017489" y="5733576"/>
                <a:ext cx="5410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9933"/>
                    </a:solidFill>
                  </a:rPr>
                  <a:t>I</a:t>
                </a:r>
                <a:r>
                  <a:rPr lang="en-US" sz="2800" baseline="-25000" dirty="0">
                    <a:solidFill>
                      <a:srgbClr val="FF9933"/>
                    </a:solidFill>
                  </a:rPr>
                  <a:t>t</a:t>
                </a:r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2A8EB766-B2A3-4FDD-77B3-B605B259BDFA}"/>
                  </a:ext>
                </a:extLst>
              </p:cNvPr>
              <p:cNvCxnSpPr>
                <a:cxnSpLocks/>
                <a:stCxn id="73" idx="0"/>
                <a:endCxn id="61" idx="3"/>
              </p:cNvCxnSpPr>
              <p:nvPr/>
            </p:nvCxnSpPr>
            <p:spPr>
              <a:xfrm flipV="1">
                <a:off x="3287999" y="5276409"/>
                <a:ext cx="325611" cy="457167"/>
              </a:xfrm>
              <a:prstGeom prst="straightConnector1">
                <a:avLst/>
              </a:prstGeom>
              <a:ln w="28575">
                <a:solidFill>
                  <a:schemeClr val="tx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1329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66705-EE8B-87A8-66ED-9AB38B639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99DEE04A-F6E9-426D-B75D-431EB24CE7D4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good is ML DA/DI?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Google Shape;346;g35f947a4cc9_2_126">
            <a:extLst>
              <a:ext uri="{FF2B5EF4-FFF2-40B4-BE49-F238E27FC236}">
                <a16:creationId xmlns:a16="http://schemas.microsoft.com/office/drawing/2014/main" id="{ACBE7A0C-6E10-BB9A-3D8C-AC0F62CA7B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0211657"/>
              </p:ext>
            </p:extLst>
          </p:nvPr>
        </p:nvGraphicFramePr>
        <p:xfrm>
          <a:off x="5448007" y="1766344"/>
          <a:ext cx="6539553" cy="2460890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1423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1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4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Scale</a:t>
                      </a:r>
                      <a:endParaRPr sz="24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Lag Time</a:t>
                      </a:r>
                      <a:endParaRPr sz="24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 Obs</a:t>
                      </a:r>
                      <a:endParaRPr sz="24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Experiment</a:t>
                      </a:r>
                      <a:endParaRPr sz="24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7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Daily</a:t>
                      </a:r>
                      <a:endParaRPr sz="2400" b="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1-10 days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Daily DI(Q)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7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SWE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Daily DI(SWE)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7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b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Monthly</a:t>
                      </a:r>
                      <a:endParaRPr sz="2400" b="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1-6 months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Monthly DI(Q)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SWE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4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Monthly DI(SWE)</a:t>
                      </a: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Google Shape;347;g35f947a4cc9_2_126">
            <a:extLst>
              <a:ext uri="{FF2B5EF4-FFF2-40B4-BE49-F238E27FC236}">
                <a16:creationId xmlns:a16="http://schemas.microsoft.com/office/drawing/2014/main" id="{751A6324-F597-9229-06D0-E7D311175853}"/>
              </a:ext>
            </a:extLst>
          </p:cNvPr>
          <p:cNvSpPr txBox="1"/>
          <p:nvPr/>
        </p:nvSpPr>
        <p:spPr>
          <a:xfrm>
            <a:off x="5601463" y="1105781"/>
            <a:ext cx="3099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92024" marR="0" lvl="0" indent="-34442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Experiments</a:t>
            </a:r>
            <a:endParaRPr b="1"/>
          </a:p>
        </p:txBody>
      </p:sp>
      <p:sp>
        <p:nvSpPr>
          <p:cNvPr id="7" name="Google Shape;349;g35f947a4cc9_2_126">
            <a:extLst>
              <a:ext uri="{FF2B5EF4-FFF2-40B4-BE49-F238E27FC236}">
                <a16:creationId xmlns:a16="http://schemas.microsoft.com/office/drawing/2014/main" id="{DB202DAD-5376-4BC9-C09B-40898FD51758}"/>
              </a:ext>
            </a:extLst>
          </p:cNvPr>
          <p:cNvSpPr txBox="1"/>
          <p:nvPr/>
        </p:nvSpPr>
        <p:spPr>
          <a:xfrm>
            <a:off x="-76200" y="1061175"/>
            <a:ext cx="4814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en-US" sz="2400" b="1" dirty="0">
                <a:latin typeface="Calibri"/>
                <a:ea typeface="Calibri"/>
                <a:cs typeface="Calibri"/>
                <a:sym typeface="Calibri"/>
              </a:rPr>
              <a:t>Study basins (646 basins)</a:t>
            </a:r>
            <a:endParaRPr b="1" dirty="0"/>
          </a:p>
        </p:txBody>
      </p:sp>
      <p:pic>
        <p:nvPicPr>
          <p:cNvPr id="8" name="Google Shape;350;g35f947a4cc9_2_126" descr="A map of snow-capped lakes&#10;&#10;AI-generated content may be incorrect.">
            <a:extLst>
              <a:ext uri="{FF2B5EF4-FFF2-40B4-BE49-F238E27FC236}">
                <a16:creationId xmlns:a16="http://schemas.microsoft.com/office/drawing/2014/main" id="{1FD14CA4-FA40-BCE8-F439-047D7A981B4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8352" y="2292375"/>
            <a:ext cx="4923899" cy="376273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351;g35f947a4cc9_2_126">
            <a:extLst>
              <a:ext uri="{FF2B5EF4-FFF2-40B4-BE49-F238E27FC236}">
                <a16:creationId xmlns:a16="http://schemas.microsoft.com/office/drawing/2014/main" id="{1F5B9E32-1BA5-CDC4-9E86-7C0581737C2B}"/>
              </a:ext>
            </a:extLst>
          </p:cNvPr>
          <p:cNvSpPr txBox="1"/>
          <p:nvPr/>
        </p:nvSpPr>
        <p:spPr>
          <a:xfrm>
            <a:off x="38725" y="1522875"/>
            <a:ext cx="46584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 dirty="0">
                <a:solidFill>
                  <a:srgbClr val="0066FF"/>
                </a:solidFill>
                <a:latin typeface="Calibri"/>
                <a:ea typeface="Calibri"/>
                <a:cs typeface="Calibri"/>
                <a:sym typeface="Calibri"/>
              </a:rPr>
              <a:t>429 snow-dominated basins</a:t>
            </a:r>
            <a:endParaRPr sz="2200" dirty="0">
              <a:solidFill>
                <a:srgbClr val="0066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 dirty="0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217 rain-dominated basins</a:t>
            </a: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282671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28160-424D-5633-5456-76C852DFA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91B2F0D8-D1D9-6B9F-9FF8-6CA0F2353D48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good is ML DA/DI?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91466AE-0352-C780-5ECB-3D3EAD47DA02}"/>
              </a:ext>
            </a:extLst>
          </p:cNvPr>
          <p:cNvGrpSpPr/>
          <p:nvPr/>
        </p:nvGrpSpPr>
        <p:grpSpPr>
          <a:xfrm>
            <a:off x="171101" y="1244906"/>
            <a:ext cx="5367106" cy="4674905"/>
            <a:chOff x="1224950" y="1540403"/>
            <a:chExt cx="4142155" cy="3777242"/>
          </a:xfrm>
        </p:grpSpPr>
        <p:pic>
          <p:nvPicPr>
            <p:cNvPr id="2" name="Google Shape;357;g35f947a4cc9_2_141" descr="A group of graphs with numbers&#10;&#10;AI-generated content may be incorrect.">
              <a:extLst>
                <a:ext uri="{FF2B5EF4-FFF2-40B4-BE49-F238E27FC236}">
                  <a16:creationId xmlns:a16="http://schemas.microsoft.com/office/drawing/2014/main" id="{3F128763-C2D6-0A83-6724-B7E2B24FF607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66077" b="51468"/>
            <a:stretch/>
          </p:blipFill>
          <p:spPr>
            <a:xfrm>
              <a:off x="1224950" y="1540403"/>
              <a:ext cx="4114801" cy="35078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Google Shape;359;g35f947a4cc9_2_141" descr="A group of graphs with numbers&#10;&#10;AI-generated content may be incorrect.">
              <a:extLst>
                <a:ext uri="{FF2B5EF4-FFF2-40B4-BE49-F238E27FC236}">
                  <a16:creationId xmlns:a16="http://schemas.microsoft.com/office/drawing/2014/main" id="{B8694C37-AA5F-E031-6B0C-6EF90429431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230" t="92927" r="65846" b="1186"/>
            <a:stretch/>
          </p:blipFill>
          <p:spPr>
            <a:xfrm>
              <a:off x="1252304" y="4895877"/>
              <a:ext cx="4114801" cy="4217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Google Shape;362;g35f947a4cc9_2_141">
              <a:extLst>
                <a:ext uri="{FF2B5EF4-FFF2-40B4-BE49-F238E27FC236}">
                  <a16:creationId xmlns:a16="http://schemas.microsoft.com/office/drawing/2014/main" id="{373C4E73-B087-1B33-889E-6027C66B61A9}"/>
                </a:ext>
              </a:extLst>
            </p:cNvPr>
            <p:cNvSpPr txBox="1"/>
            <p:nvPr/>
          </p:nvSpPr>
          <p:spPr>
            <a:xfrm>
              <a:off x="2537625" y="4004228"/>
              <a:ext cx="1045200" cy="3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standard</a:t>
              </a:r>
              <a:endParaRPr sz="24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LSTM</a:t>
              </a:r>
              <a:endParaRPr sz="24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" name="Google Shape;363;g35f947a4cc9_2_141">
              <a:extLst>
                <a:ext uri="{FF2B5EF4-FFF2-40B4-BE49-F238E27FC236}">
                  <a16:creationId xmlns:a16="http://schemas.microsoft.com/office/drawing/2014/main" id="{DDDF9D13-F532-38B3-0FED-47F879B3193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382525" y="3984678"/>
              <a:ext cx="206700" cy="413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7" name="Google Shape;364;g35f947a4cc9_2_141">
              <a:extLst>
                <a:ext uri="{FF2B5EF4-FFF2-40B4-BE49-F238E27FC236}">
                  <a16:creationId xmlns:a16="http://schemas.microsoft.com/office/drawing/2014/main" id="{E7094020-EF24-BF2D-7D80-2FFC44740E66}"/>
                </a:ext>
              </a:extLst>
            </p:cNvPr>
            <p:cNvSpPr txBox="1"/>
            <p:nvPr/>
          </p:nvSpPr>
          <p:spPr>
            <a:xfrm>
              <a:off x="3425500" y="3511453"/>
              <a:ext cx="1045200" cy="35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rPr>
                <a:t>DI(Q)</a:t>
              </a:r>
              <a:endParaRPr sz="24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365;g35f947a4cc9_2_141">
              <a:extLst>
                <a:ext uri="{FF2B5EF4-FFF2-40B4-BE49-F238E27FC236}">
                  <a16:creationId xmlns:a16="http://schemas.microsoft.com/office/drawing/2014/main" id="{D2D21C87-66BF-C099-9066-DCFD22FC0AF0}"/>
                </a:ext>
              </a:extLst>
            </p:cNvPr>
            <p:cNvSpPr/>
            <p:nvPr/>
          </p:nvSpPr>
          <p:spPr>
            <a:xfrm rot="5396362">
              <a:off x="3641029" y="2242928"/>
              <a:ext cx="283500" cy="2386800"/>
            </a:xfrm>
            <a:prstGeom prst="righ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" name="Google Shape;366;g35f947a4cc9_2_141">
            <a:extLst>
              <a:ext uri="{FF2B5EF4-FFF2-40B4-BE49-F238E27FC236}">
                <a16:creationId xmlns:a16="http://schemas.microsoft.com/office/drawing/2014/main" id="{32562F01-8363-FD82-E028-2013A5AE6381}"/>
              </a:ext>
            </a:extLst>
          </p:cNvPr>
          <p:cNvGrpSpPr/>
          <p:nvPr/>
        </p:nvGrpSpPr>
        <p:grpSpPr>
          <a:xfrm>
            <a:off x="6077580" y="1339023"/>
            <a:ext cx="5586344" cy="4504750"/>
            <a:chOff x="6225920" y="2443650"/>
            <a:chExt cx="4474702" cy="3507937"/>
          </a:xfrm>
        </p:grpSpPr>
        <p:grpSp>
          <p:nvGrpSpPr>
            <p:cNvPr id="10" name="Google Shape;367;g35f947a4cc9_2_141">
              <a:extLst>
                <a:ext uri="{FF2B5EF4-FFF2-40B4-BE49-F238E27FC236}">
                  <a16:creationId xmlns:a16="http://schemas.microsoft.com/office/drawing/2014/main" id="{1B777243-980F-0EB7-FE67-E83DA608824C}"/>
                </a:ext>
              </a:extLst>
            </p:cNvPr>
            <p:cNvGrpSpPr/>
            <p:nvPr/>
          </p:nvGrpSpPr>
          <p:grpSpPr>
            <a:xfrm>
              <a:off x="6225920" y="2443650"/>
              <a:ext cx="4474702" cy="3507937"/>
              <a:chOff x="8274116" y="2850743"/>
              <a:chExt cx="4025461" cy="2950821"/>
            </a:xfrm>
          </p:grpSpPr>
          <p:pic>
            <p:nvPicPr>
              <p:cNvPr id="13" name="Google Shape;368;g35f947a4cc9_2_141" descr="A collage of different colored dots&#10;&#10;AI-generated content may be incorrect.">
                <a:extLst>
                  <a:ext uri="{FF2B5EF4-FFF2-40B4-BE49-F238E27FC236}">
                    <a16:creationId xmlns:a16="http://schemas.microsoft.com/office/drawing/2014/main" id="{48D43287-0C8C-49B2-A436-7D9A5BA35B64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l="4048" t="69051" r="67405"/>
              <a:stretch/>
            </p:blipFill>
            <p:spPr>
              <a:xfrm>
                <a:off x="8274116" y="3058364"/>
                <a:ext cx="3091775" cy="2743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Google Shape;369;g35f947a4cc9_2_141" descr="A collage of different colored dots&#10;&#10;AI-generated content may be incorrect.">
                <a:extLst>
                  <a:ext uri="{FF2B5EF4-FFF2-40B4-BE49-F238E27FC236}">
                    <a16:creationId xmlns:a16="http://schemas.microsoft.com/office/drawing/2014/main" id="{E4426808-23F3-425D-9692-8329E89A0DD4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l="88248" t="69051" r="160"/>
              <a:stretch/>
            </p:blipFill>
            <p:spPr>
              <a:xfrm>
                <a:off x="11251943" y="3239874"/>
                <a:ext cx="1047634" cy="235870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Google Shape;370;g35f947a4cc9_2_141">
                <a:extLst>
                  <a:ext uri="{FF2B5EF4-FFF2-40B4-BE49-F238E27FC236}">
                    <a16:creationId xmlns:a16="http://schemas.microsoft.com/office/drawing/2014/main" id="{E1809ADF-E0C6-F77A-921F-E0545081337A}"/>
                  </a:ext>
                </a:extLst>
              </p:cNvPr>
              <p:cNvSpPr txBox="1"/>
              <p:nvPr/>
            </p:nvSpPr>
            <p:spPr>
              <a:xfrm>
                <a:off x="8469296" y="5313869"/>
                <a:ext cx="2439900" cy="302385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97.5% basins improved</a:t>
                </a:r>
                <a:endParaRPr sz="2000" dirty="0"/>
              </a:p>
            </p:txBody>
          </p:sp>
          <p:sp>
            <p:nvSpPr>
              <p:cNvPr id="16" name="Google Shape;371;g35f947a4cc9_2_141">
                <a:extLst>
                  <a:ext uri="{FF2B5EF4-FFF2-40B4-BE49-F238E27FC236}">
                    <a16:creationId xmlns:a16="http://schemas.microsoft.com/office/drawing/2014/main" id="{D5BD9AE4-CFD7-6C6B-A407-E52BEF458665}"/>
                  </a:ext>
                </a:extLst>
              </p:cNvPr>
              <p:cNvSpPr txBox="1"/>
              <p:nvPr/>
            </p:nvSpPr>
            <p:spPr>
              <a:xfrm>
                <a:off x="9290606" y="2850743"/>
                <a:ext cx="1816521" cy="3023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4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DI(Q-1) </a:t>
                </a:r>
                <a:r>
                  <a:rPr lang="en-US" sz="2400" b="1" dirty="0">
                    <a:latin typeface="Calibri"/>
                    <a:ea typeface="Calibri"/>
                    <a:cs typeface="Calibri"/>
                    <a:sym typeface="Calibri"/>
                  </a:rPr>
                  <a:t>-</a:t>
                </a:r>
                <a:r>
                  <a:rPr lang="en-US" sz="24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LSTM</a:t>
                </a:r>
                <a:endParaRPr sz="2000" dirty="0"/>
              </a:p>
            </p:txBody>
          </p:sp>
        </p:grpSp>
        <p:sp>
          <p:nvSpPr>
            <p:cNvPr id="11" name="Google Shape;372;g35f947a4cc9_2_141">
              <a:extLst>
                <a:ext uri="{FF2B5EF4-FFF2-40B4-BE49-F238E27FC236}">
                  <a16:creationId xmlns:a16="http://schemas.microsoft.com/office/drawing/2014/main" id="{5D1FF008-3224-FC30-5E20-7744A61FF7B0}"/>
                </a:ext>
              </a:extLst>
            </p:cNvPr>
            <p:cNvSpPr txBox="1"/>
            <p:nvPr/>
          </p:nvSpPr>
          <p:spPr>
            <a:xfrm>
              <a:off x="9531589" y="2664937"/>
              <a:ext cx="819300" cy="32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solidFill>
                    <a:srgbClr val="1F63A8"/>
                  </a:solidFill>
                  <a:latin typeface="Calibri"/>
                  <a:ea typeface="Calibri"/>
                  <a:cs typeface="Calibri"/>
                  <a:sym typeface="Calibri"/>
                </a:rPr>
                <a:t>Better</a:t>
              </a:r>
              <a:endParaRPr sz="2000" dirty="0">
                <a:solidFill>
                  <a:srgbClr val="1F63A8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73;g35f947a4cc9_2_141">
              <a:extLst>
                <a:ext uri="{FF2B5EF4-FFF2-40B4-BE49-F238E27FC236}">
                  <a16:creationId xmlns:a16="http://schemas.microsoft.com/office/drawing/2014/main" id="{A4703E5C-384F-C1BE-CEED-48519E3A9C51}"/>
                </a:ext>
              </a:extLst>
            </p:cNvPr>
            <p:cNvSpPr txBox="1"/>
            <p:nvPr/>
          </p:nvSpPr>
          <p:spPr>
            <a:xfrm>
              <a:off x="9580290" y="5482214"/>
              <a:ext cx="819300" cy="32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solidFill>
                    <a:srgbClr val="980000"/>
                  </a:solidFill>
                  <a:latin typeface="Calibri"/>
                  <a:ea typeface="Calibri"/>
                  <a:cs typeface="Calibri"/>
                  <a:sym typeface="Calibri"/>
                </a:rPr>
                <a:t>Worse</a:t>
              </a:r>
              <a:endParaRPr sz="2000" dirty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15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F62DF-ACAB-ABB6-AB85-2CC52B691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F6AA2187-A0AA-4EDA-D818-DF922B1B24C8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lvl="0">
              <a:buClr>
                <a:srgbClr val="007DBA"/>
              </a:buClr>
              <a:buSzPts val="3000"/>
            </a:pPr>
            <a:r>
              <a:rPr lang="en-US" sz="2800" b="1" dirty="0">
                <a:solidFill>
                  <a:srgbClr val="FFFFFF"/>
                </a:solidFill>
              </a:rPr>
              <a:t>How good is ML DA/DI?</a:t>
            </a:r>
            <a:endParaRPr lang="en-US" sz="12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418;g35f947a4cc9_2_204" descr="A comparison of a graph&#10;&#10;AI-generated content may be incorrect.">
            <a:extLst>
              <a:ext uri="{FF2B5EF4-FFF2-40B4-BE49-F238E27FC236}">
                <a16:creationId xmlns:a16="http://schemas.microsoft.com/office/drawing/2014/main" id="{BB5A573C-D358-5559-062E-0F32CC48FF8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27589"/>
          <a:stretch>
            <a:fillRect/>
          </a:stretch>
        </p:blipFill>
        <p:spPr>
          <a:xfrm>
            <a:off x="915078" y="783771"/>
            <a:ext cx="8973505" cy="578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418;g35f947a4cc9_2_204" descr="A comparison of a graph&#10;&#10;AI-generated content may be incorrect.">
            <a:extLst>
              <a:ext uri="{FF2B5EF4-FFF2-40B4-BE49-F238E27FC236}">
                <a16:creationId xmlns:a16="http://schemas.microsoft.com/office/drawing/2014/main" id="{1CC05357-7BE6-392B-6645-5220FB30C2A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78668" t="32504" r="2031" b="43407"/>
          <a:stretch>
            <a:fillRect/>
          </a:stretch>
        </p:blipFill>
        <p:spPr>
          <a:xfrm>
            <a:off x="9527176" y="1240972"/>
            <a:ext cx="2664823" cy="154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7106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DB45888B-DEE1-131F-B1D4-283FC442AEB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Machine Learning (ML) for Hydrologic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7B0D8C9-0CB2-7524-9197-DDD6797F6351}"/>
              </a:ext>
            </a:extLst>
          </p:cNvPr>
          <p:cNvGraphicFramePr>
            <a:graphicFrameLocks noGrp="1"/>
          </p:cNvGraphicFramePr>
          <p:nvPr/>
        </p:nvGraphicFramePr>
        <p:xfrm>
          <a:off x="697229" y="1656926"/>
          <a:ext cx="10797540" cy="41148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5641715">
                  <a:extLst>
                    <a:ext uri="{9D8B030D-6E8A-4147-A177-3AD203B41FA5}">
                      <a16:colId xmlns:a16="http://schemas.microsoft.com/office/drawing/2014/main" val="344909931"/>
                    </a:ext>
                  </a:extLst>
                </a:gridCol>
                <a:gridCol w="5155825">
                  <a:extLst>
                    <a:ext uri="{9D8B030D-6E8A-4147-A177-3AD203B41FA5}">
                      <a16:colId xmlns:a16="http://schemas.microsoft.com/office/drawing/2014/main" val="2370184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Traditional DA</a:t>
                      </a:r>
                      <a:endParaRPr lang="en-US" sz="3200" dirty="0">
                        <a:solidFill>
                          <a:srgbClr val="0070C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Pure ML DA</a:t>
                      </a:r>
                      <a:endParaRPr lang="en-US" sz="32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784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Forcing, parameters, observations</a:t>
                      </a:r>
                      <a:endParaRPr lang="en-US" sz="2800" dirty="0">
                        <a:solidFill>
                          <a:srgbClr val="0070C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All are inputs</a:t>
                      </a:r>
                      <a:endParaRPr lang="en-US" sz="28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437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Data have physical meanings</a:t>
                      </a:r>
                      <a:endParaRPr lang="en-US" sz="2800" dirty="0">
                        <a:solidFill>
                          <a:srgbClr val="0070C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No need for physical meanings</a:t>
                      </a:r>
                      <a:endParaRPr lang="en-US" sz="28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108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Variation, filters, smoothers,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Neural networks, LSTM, etc.</a:t>
                      </a:r>
                      <a:endParaRPr lang="en-US" sz="28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2565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CN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Parameter calibration</a:t>
                      </a:r>
                      <a:endParaRPr lang="en-US" sz="2800" dirty="0">
                        <a:solidFill>
                          <a:srgbClr val="0070C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Auto model training</a:t>
                      </a:r>
                      <a:endParaRPr lang="en-US" sz="28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628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Adjust model “states”</a:t>
                      </a:r>
                    </a:p>
                    <a:p>
                      <a:r>
                        <a:rPr lang="en-US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(data assimilation)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Direct contribute to predictions</a:t>
                      </a:r>
                    </a:p>
                    <a:p>
                      <a:r>
                        <a:rPr lang="en-US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(data fusion)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01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70C0"/>
                          </a:solidFill>
                          <a:latin typeface="+mj-lt"/>
                          <a:ea typeface="SimHei" panose="02010609060101010101" pitchFamily="49" charset="-122"/>
                        </a:rPr>
                        <a:t>…</a:t>
                      </a:r>
                      <a:endParaRPr lang="en-US" sz="2800" dirty="0">
                        <a:solidFill>
                          <a:srgbClr val="0070C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solidFill>
                            <a:srgbClr val="00B050"/>
                          </a:solidFill>
                          <a:latin typeface="+mj-lt"/>
                          <a:ea typeface="SimHei" panose="02010609060101010101" pitchFamily="49" charset="-122"/>
                        </a:rPr>
                        <a:t>…</a:t>
                      </a:r>
                      <a:endParaRPr lang="en-US" sz="2800" dirty="0">
                        <a:solidFill>
                          <a:srgbClr val="00B050"/>
                        </a:solidFill>
                        <a:latin typeface="+mj-lt"/>
                        <a:ea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8784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729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"/>
          <p:cNvSpPr txBox="1">
            <a:spLocks noGrp="1"/>
          </p:cNvSpPr>
          <p:nvPr>
            <p:ph type="ctrTitle"/>
          </p:nvPr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2800" dirty="0">
                <a:latin typeface="Arial"/>
                <a:ea typeface="Arial"/>
                <a:cs typeface="Arial"/>
                <a:sym typeface="Arial"/>
              </a:rPr>
              <a:t>Hydrologic Monitoring/Forecasting: Overview</a:t>
            </a:r>
            <a:endParaRPr dirty="0"/>
          </a:p>
        </p:txBody>
      </p:sp>
      <p:pic>
        <p:nvPicPr>
          <p:cNvPr id="136" name="Google Shape;13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72625" y="926735"/>
            <a:ext cx="6148649" cy="573873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"/>
          <p:cNvSpPr/>
          <p:nvPr/>
        </p:nvSpPr>
        <p:spPr>
          <a:xfrm>
            <a:off x="8194900" y="1396350"/>
            <a:ext cx="2135400" cy="968100"/>
          </a:xfrm>
          <a:prstGeom prst="wedgeRectCallout">
            <a:avLst>
              <a:gd name="adj1" fmla="val -110256"/>
              <a:gd name="adj2" fmla="val 80074"/>
            </a:avLst>
          </a:prstGeom>
          <a:solidFill>
            <a:schemeClr val="lt2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Hydrologic Model</a:t>
            </a:r>
            <a:endParaRPr sz="2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3"/>
          <p:cNvSpPr/>
          <p:nvPr/>
        </p:nvSpPr>
        <p:spPr>
          <a:xfrm>
            <a:off x="1177225" y="3546525"/>
            <a:ext cx="1895400" cy="968100"/>
          </a:xfrm>
          <a:prstGeom prst="wedgeRectCallout">
            <a:avLst>
              <a:gd name="adj1" fmla="val 82885"/>
              <a:gd name="adj2" fmla="val 3330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Input Met Forcings</a:t>
            </a:r>
            <a:endParaRPr sz="2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2160050" y="1396350"/>
            <a:ext cx="2135400" cy="968100"/>
          </a:xfrm>
          <a:prstGeom prst="wedgeRectCallout">
            <a:avLst>
              <a:gd name="adj1" fmla="val 57396"/>
              <a:gd name="adj2" fmla="val 13286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 Parameters</a:t>
            </a:r>
            <a:endParaRPr sz="2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3"/>
          <p:cNvSpPr/>
          <p:nvPr/>
        </p:nvSpPr>
        <p:spPr>
          <a:xfrm>
            <a:off x="8821850" y="4213475"/>
            <a:ext cx="2135400" cy="968100"/>
          </a:xfrm>
          <a:prstGeom prst="wedgeRectCallout">
            <a:avLst>
              <a:gd name="adj1" fmla="val -111837"/>
              <a:gd name="adj2" fmla="val -2050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Post- Processing</a:t>
            </a:r>
            <a:endParaRPr sz="2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"/>
          <p:cNvSpPr/>
          <p:nvPr/>
        </p:nvSpPr>
        <p:spPr>
          <a:xfrm>
            <a:off x="6805675" y="5697375"/>
            <a:ext cx="2135400" cy="968100"/>
          </a:xfrm>
          <a:prstGeom prst="wedgeRectCallout">
            <a:avLst>
              <a:gd name="adj1" fmla="val -128608"/>
              <a:gd name="adj2" fmla="val -2346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Cal/Val</a:t>
            </a:r>
            <a:endParaRPr sz="2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"/>
          <p:cNvSpPr/>
          <p:nvPr/>
        </p:nvSpPr>
        <p:spPr>
          <a:xfrm>
            <a:off x="1119700" y="5547000"/>
            <a:ext cx="2135400" cy="968100"/>
          </a:xfrm>
          <a:prstGeom prst="wedgeRectCallout">
            <a:avLst>
              <a:gd name="adj1" fmla="val 90303"/>
              <a:gd name="adj2" fmla="val -5079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 &amp; Tuning Target</a:t>
            </a:r>
            <a:endParaRPr sz="23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65D03-063F-1739-9EE8-BC5D4B8A1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" y="1128612"/>
            <a:ext cx="11789229" cy="9973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/>
              <a:t>Given some input</a:t>
            </a:r>
            <a:r>
              <a:rPr lang="zh-CN" altLang="en-US" sz="2800" dirty="0"/>
              <a:t> </a:t>
            </a:r>
            <a:r>
              <a:rPr lang="en-US" altLang="zh-CN" sz="2800" b="1" dirty="0"/>
              <a:t>x</a:t>
            </a:r>
            <a:r>
              <a:rPr lang="en-US" altLang="zh-CN" sz="2800" dirty="0"/>
              <a:t> , predict some output</a:t>
            </a:r>
            <a:r>
              <a:rPr lang="zh-CN" altLang="en-US" sz="2800" dirty="0"/>
              <a:t> </a:t>
            </a:r>
            <a:r>
              <a:rPr lang="en-US" altLang="zh-CN" sz="2800" b="1" dirty="0"/>
              <a:t>y</a:t>
            </a:r>
            <a:r>
              <a:rPr lang="en-US" sz="2800" dirty="0"/>
              <a:t>:</a:t>
            </a:r>
          </a:p>
          <a:p>
            <a:pPr marL="0" indent="0" algn="ctr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BB8E91-B13B-03B1-35C6-4C2124CD63B6}"/>
              </a:ext>
            </a:extLst>
          </p:cNvPr>
          <p:cNvSpPr txBox="1"/>
          <p:nvPr/>
        </p:nvSpPr>
        <p:spPr>
          <a:xfrm>
            <a:off x="33874" y="2407364"/>
            <a:ext cx="4600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Predict hydrologic quantity of interest, e.g., streamflow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Can take many forms, from simple to complicated</a:t>
            </a:r>
          </a:p>
        </p:txBody>
      </p:sp>
      <p:sp>
        <p:nvSpPr>
          <p:cNvPr id="10" name="Google Shape;524;p23">
            <a:extLst>
              <a:ext uri="{FF2B5EF4-FFF2-40B4-BE49-F238E27FC236}">
                <a16:creationId xmlns:a16="http://schemas.microsoft.com/office/drawing/2014/main" id="{F37D96B5-195E-B7ED-DCAC-955145B54515}"/>
              </a:ext>
            </a:extLst>
          </p:cNvPr>
          <p:cNvSpPr txBox="1"/>
          <p:nvPr/>
        </p:nvSpPr>
        <p:spPr>
          <a:xfrm>
            <a:off x="-1" y="2659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lang="en-US" sz="3200" b="1" dirty="0">
                <a:solidFill>
                  <a:srgbClr val="FFFFFF"/>
                </a:solidFill>
              </a:rPr>
              <a:t>H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ydrologic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model</a:t>
            </a:r>
            <a:endParaRPr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BB977E6-6E64-E700-A9E5-EB9A344C2E61}"/>
              </a:ext>
            </a:extLst>
          </p:cNvPr>
          <p:cNvGrpSpPr/>
          <p:nvPr/>
        </p:nvGrpSpPr>
        <p:grpSpPr>
          <a:xfrm>
            <a:off x="6319388" y="2302851"/>
            <a:ext cx="4762500" cy="4191000"/>
            <a:chOff x="6319388" y="2302851"/>
            <a:chExt cx="4762500" cy="4191000"/>
          </a:xfrm>
        </p:grpSpPr>
        <p:pic>
          <p:nvPicPr>
            <p:cNvPr id="1026" name="Picture 2" descr="Sacramento Soil Moisture Accounting Model (SAC-SMA)">
              <a:extLst>
                <a:ext uri="{FF2B5EF4-FFF2-40B4-BE49-F238E27FC236}">
                  <a16:creationId xmlns:a16="http://schemas.microsoft.com/office/drawing/2014/main" id="{E90E065B-04C9-EACA-BF61-2F7A6DD98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9388" y="2302851"/>
              <a:ext cx="4762500" cy="419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BCC7F09-912C-10C1-85F5-57A238040772}"/>
                </a:ext>
              </a:extLst>
            </p:cNvPr>
            <p:cNvSpPr txBox="1"/>
            <p:nvPr/>
          </p:nvSpPr>
          <p:spPr>
            <a:xfrm>
              <a:off x="6478621" y="6093741"/>
              <a:ext cx="13837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SAC-SMA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57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F3C62-6613-DAC1-1F86-B49A022E6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7E92FA37-F7C6-F0E2-6832-AB17D5B26499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Summary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6088FA-ABD5-1BCD-46DF-A8BA7AF6BE96}"/>
              </a:ext>
            </a:extLst>
          </p:cNvPr>
          <p:cNvSpPr txBox="1"/>
          <p:nvPr/>
        </p:nvSpPr>
        <p:spPr>
          <a:xfrm>
            <a:off x="175259" y="983356"/>
            <a:ext cx="118414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2800" b="1" dirty="0"/>
              <a:t>ML can be a more flexible/skillful/fast regression model for hydrology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en-US" altLang="zh-CN" sz="28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2800" b="1" dirty="0"/>
              <a:t>Model optimization (training) is already part of ML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en-US" altLang="zh-CN" sz="28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2800" b="1" dirty="0"/>
              <a:t>ML is no free lunch – everything learned from the data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en-US" altLang="zh-CN" sz="28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2800" b="1" dirty="0"/>
              <a:t>Streamflow hydrology is a small data problem – limited patterns can be captured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altLang="zh-CN" sz="2800" b="1" dirty="0">
              <a:solidFill>
                <a:schemeClr val="tx1">
                  <a:lumMod val="50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</a:rPr>
              <a:t>Hydrology is very local – human expertise/experience/etc. very important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4056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2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644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91425" bIns="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endParaRPr dirty="0"/>
          </a:p>
        </p:txBody>
      </p:sp>
      <p:sp>
        <p:nvSpPr>
          <p:cNvPr id="511" name="Google Shape;511;p2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sp>
        <p:nvSpPr>
          <p:cNvPr id="512" name="Google Shape;512;p22"/>
          <p:cNvSpPr txBox="1"/>
          <p:nvPr/>
        </p:nvSpPr>
        <p:spPr>
          <a:xfrm>
            <a:off x="900995" y="1884750"/>
            <a:ext cx="1039001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altLang="zh-CN" sz="7200" b="1" dirty="0">
                <a:latin typeface="Calibri"/>
                <a:ea typeface="Calibri"/>
                <a:cs typeface="Calibri"/>
                <a:sym typeface="Calibri"/>
              </a:rPr>
              <a:t>Backup Slides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58;g10f052cf783_0_272">
            <a:extLst>
              <a:ext uri="{FF2B5EF4-FFF2-40B4-BE49-F238E27FC236}">
                <a16:creationId xmlns:a16="http://schemas.microsoft.com/office/drawing/2014/main" id="{9E478171-AE6C-86F7-0264-8C7C4D9E546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580" t="25571" r="74206" b="43885"/>
          <a:stretch/>
        </p:blipFill>
        <p:spPr>
          <a:xfrm>
            <a:off x="7482472" y="922512"/>
            <a:ext cx="4324730" cy="2810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59;g10f052cf783_0_272">
            <a:extLst>
              <a:ext uri="{FF2B5EF4-FFF2-40B4-BE49-F238E27FC236}">
                <a16:creationId xmlns:a16="http://schemas.microsoft.com/office/drawing/2014/main" id="{2E4FCE44-910F-6F84-9EB9-24B9E702E6A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0773" t="33994" r="40069" b="40320"/>
          <a:stretch/>
        </p:blipFill>
        <p:spPr>
          <a:xfrm>
            <a:off x="7937955" y="3962400"/>
            <a:ext cx="3481915" cy="1295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60;g10f052cf783_0_272">
            <a:extLst>
              <a:ext uri="{FF2B5EF4-FFF2-40B4-BE49-F238E27FC236}">
                <a16:creationId xmlns:a16="http://schemas.microsoft.com/office/drawing/2014/main" id="{FE8A6810-6002-4849-7450-03A8DDBF5BA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73299" t="31476" r="5487" b="40422"/>
          <a:stretch/>
        </p:blipFill>
        <p:spPr>
          <a:xfrm>
            <a:off x="8071471" y="5331655"/>
            <a:ext cx="3430718" cy="15263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524;p23">
            <a:extLst>
              <a:ext uri="{FF2B5EF4-FFF2-40B4-BE49-F238E27FC236}">
                <a16:creationId xmlns:a16="http://schemas.microsoft.com/office/drawing/2014/main" id="{DB6A3CAF-1A03-7E63-15AD-C1A795CCDDC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What is a hydrologic model?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C567122-771B-EA3B-DE76-F9ADED135DAD}"/>
              </a:ext>
            </a:extLst>
          </p:cNvPr>
          <p:cNvSpPr txBox="1">
            <a:spLocks/>
          </p:cNvSpPr>
          <p:nvPr/>
        </p:nvSpPr>
        <p:spPr>
          <a:xfrm>
            <a:off x="605017" y="975299"/>
            <a:ext cx="7205197" cy="58827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Input (dynamic)</a:t>
            </a:r>
          </a:p>
          <a:p>
            <a:pPr lvl="1"/>
            <a:r>
              <a:rPr lang="en-US" dirty="0"/>
              <a:t>Precipitation (rainfall, snowfall)</a:t>
            </a:r>
          </a:p>
          <a:p>
            <a:pPr lvl="1"/>
            <a:r>
              <a:rPr lang="en-US" dirty="0"/>
              <a:t>In-bound diversions</a:t>
            </a:r>
          </a:p>
          <a:p>
            <a:pPr lvl="1"/>
            <a:r>
              <a:rPr lang="en-US" dirty="0"/>
              <a:t>In-bound radiation (longwave, shortwave)</a:t>
            </a:r>
          </a:p>
          <a:p>
            <a:pPr lvl="1"/>
            <a:r>
              <a:rPr lang="en-US" dirty="0"/>
              <a:t>Temperature</a:t>
            </a:r>
          </a:p>
          <a:p>
            <a:pPr lvl="1"/>
            <a:r>
              <a:rPr lang="en-US" dirty="0"/>
              <a:t>Humidity</a:t>
            </a:r>
          </a:p>
          <a:p>
            <a:pPr lvl="1"/>
            <a:r>
              <a:rPr lang="en-US" dirty="0"/>
              <a:t>Wind</a:t>
            </a:r>
          </a:p>
          <a:p>
            <a:pPr lvl="1"/>
            <a:r>
              <a:rPr lang="en-US" dirty="0"/>
              <a:t>Pressure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Input (static)</a:t>
            </a:r>
          </a:p>
          <a:p>
            <a:pPr lvl="1"/>
            <a:r>
              <a:rPr lang="en-US" dirty="0"/>
              <a:t>Topography (elevation, slope, aspect)</a:t>
            </a:r>
          </a:p>
          <a:p>
            <a:pPr lvl="1"/>
            <a:r>
              <a:rPr lang="en-US" dirty="0"/>
              <a:t>Soil/geologic properties </a:t>
            </a:r>
          </a:p>
          <a:p>
            <a:pPr lvl="1"/>
            <a:r>
              <a:rPr lang="en-US" dirty="0"/>
              <a:t>Vegetation properties</a:t>
            </a:r>
          </a:p>
          <a:p>
            <a:pPr lvl="1"/>
            <a:r>
              <a:rPr lang="en-US" dirty="0"/>
              <a:t>Landcover/land use</a:t>
            </a:r>
          </a:p>
          <a:p>
            <a:pPr lvl="1"/>
            <a:r>
              <a:rPr lang="en-US" dirty="0"/>
              <a:t>River network and channel properties</a:t>
            </a:r>
          </a:p>
          <a:p>
            <a:pPr marL="914400" lvl="2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Outputs</a:t>
            </a:r>
          </a:p>
          <a:p>
            <a:pPr lvl="1"/>
            <a:r>
              <a:rPr lang="en-US" dirty="0"/>
              <a:t>Evaporation/Transpiration/Sublimation</a:t>
            </a:r>
          </a:p>
          <a:p>
            <a:pPr lvl="1"/>
            <a:r>
              <a:rPr lang="en-US" dirty="0"/>
              <a:t>Out-bound radiation (longwave, shortwave)</a:t>
            </a:r>
          </a:p>
          <a:p>
            <a:pPr lvl="1"/>
            <a:r>
              <a:rPr lang="en-US" dirty="0"/>
              <a:t>Out-bound diversions</a:t>
            </a:r>
          </a:p>
          <a:p>
            <a:pPr lvl="1"/>
            <a:r>
              <a:rPr lang="en-US" u="sng" dirty="0"/>
              <a:t>Streamflow</a:t>
            </a:r>
          </a:p>
        </p:txBody>
      </p:sp>
    </p:spTree>
    <p:extLst>
      <p:ext uri="{BB962C8B-B14F-4D97-AF65-F5344CB8AC3E}">
        <p14:creationId xmlns:p14="http://schemas.microsoft.com/office/powerpoint/2010/main" val="2328716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963BC6D6-BAAA-137F-3B88-EF0EBA7A8B7E}"/>
              </a:ext>
            </a:extLst>
          </p:cNvPr>
          <p:cNvGrpSpPr/>
          <p:nvPr/>
        </p:nvGrpSpPr>
        <p:grpSpPr>
          <a:xfrm>
            <a:off x="4384220" y="1009635"/>
            <a:ext cx="3423558" cy="2022151"/>
            <a:chOff x="4384220" y="988720"/>
            <a:chExt cx="3423558" cy="2022151"/>
          </a:xfrm>
        </p:grpSpPr>
        <p:pic>
          <p:nvPicPr>
            <p:cNvPr id="1026" name="Picture 2" descr="MECH4700 D570 Fluid Mechanics, Summer I 2019 – Instructor: Professor Masato  Nakamura">
              <a:extLst>
                <a:ext uri="{FF2B5EF4-FFF2-40B4-BE49-F238E27FC236}">
                  <a16:creationId xmlns:a16="http://schemas.microsoft.com/office/drawing/2014/main" id="{871DB85A-3947-6FB5-28E0-3F08BD8129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4220" y="988720"/>
              <a:ext cx="3423557" cy="1415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CD69B4B4-C67B-781A-E1D7-1A133BFB0B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79" t="43713" r="12545" b="37682"/>
            <a:stretch/>
          </p:blipFill>
          <p:spPr bwMode="auto">
            <a:xfrm>
              <a:off x="4384220" y="2520216"/>
              <a:ext cx="3423558" cy="490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1CF0C2-DDD8-9268-E461-B2D7DAD4F51C}"/>
              </a:ext>
            </a:extLst>
          </p:cNvPr>
          <p:cNvGrpSpPr/>
          <p:nvPr/>
        </p:nvGrpSpPr>
        <p:grpSpPr>
          <a:xfrm>
            <a:off x="975995" y="922647"/>
            <a:ext cx="2109139" cy="2109139"/>
            <a:chOff x="975995" y="922647"/>
            <a:chExt cx="2109139" cy="210913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77C20F-D038-DD32-76C1-B9AEB020C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5995" y="922647"/>
              <a:ext cx="2109139" cy="2109139"/>
            </a:xfrm>
            <a:prstGeom prst="rect">
              <a:avLst/>
            </a:prstGeom>
          </p:spPr>
        </p:pic>
        <p:pic>
          <p:nvPicPr>
            <p:cNvPr id="1034" name="Picture 10" descr="Schrödinger's Equation: Explained | by Yash Pincha | Quantafy | Medium">
              <a:extLst>
                <a:ext uri="{FF2B5EF4-FFF2-40B4-BE49-F238E27FC236}">
                  <a16:creationId xmlns:a16="http://schemas.microsoft.com/office/drawing/2014/main" id="{DAA4CA57-8D22-64E2-CA4E-50C6AF8A43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933" y="988720"/>
              <a:ext cx="1219968" cy="433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3F5140A-8CE8-7DA4-275B-EF8364FF4267}"/>
              </a:ext>
            </a:extLst>
          </p:cNvPr>
          <p:cNvGrpSpPr/>
          <p:nvPr/>
        </p:nvGrpSpPr>
        <p:grpSpPr>
          <a:xfrm>
            <a:off x="8997636" y="726830"/>
            <a:ext cx="2505047" cy="2304955"/>
            <a:chOff x="8997636" y="459288"/>
            <a:chExt cx="2707343" cy="257249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B4D2BD5-1C50-F26C-E284-AA0061E6C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97636" y="459288"/>
              <a:ext cx="2707343" cy="2572498"/>
            </a:xfrm>
            <a:prstGeom prst="rect">
              <a:avLst/>
            </a:prstGeom>
          </p:spPr>
        </p:pic>
        <p:pic>
          <p:nvPicPr>
            <p:cNvPr id="1038" name="Picture 14" descr="Soil water flow and Darcys Law Laminar flow">
              <a:extLst>
                <a:ext uri="{FF2B5EF4-FFF2-40B4-BE49-F238E27FC236}">
                  <a16:creationId xmlns:a16="http://schemas.microsoft.com/office/drawing/2014/main" id="{5AF30D4B-F13B-C4D0-6FFD-E2D9711068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51" t="37831" r="38889" b="44180"/>
            <a:stretch/>
          </p:blipFill>
          <p:spPr bwMode="auto">
            <a:xfrm>
              <a:off x="10672022" y="965376"/>
              <a:ext cx="970249" cy="582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48E0D7-DDA8-3D17-F68C-82DDA6CB0ACA}"/>
              </a:ext>
            </a:extLst>
          </p:cNvPr>
          <p:cNvGrpSpPr/>
          <p:nvPr/>
        </p:nvGrpSpPr>
        <p:grpSpPr>
          <a:xfrm>
            <a:off x="850638" y="3429000"/>
            <a:ext cx="3230738" cy="3233056"/>
            <a:chOff x="850638" y="3429000"/>
            <a:chExt cx="3230738" cy="3233056"/>
          </a:xfrm>
        </p:grpSpPr>
        <p:pic>
          <p:nvPicPr>
            <p:cNvPr id="1040" name="Picture 16" descr="Richards Equation:Global parameters - Gsshawiki">
              <a:extLst>
                <a:ext uri="{FF2B5EF4-FFF2-40B4-BE49-F238E27FC236}">
                  <a16:creationId xmlns:a16="http://schemas.microsoft.com/office/drawing/2014/main" id="{A8ED5EF8-3B9F-36A9-D3B3-D73082C6B87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0" r="49020" b="11270"/>
            <a:stretch/>
          </p:blipFill>
          <p:spPr bwMode="auto">
            <a:xfrm>
              <a:off x="850638" y="3429000"/>
              <a:ext cx="1504978" cy="3233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Unsaturated Flow Governing Equations Richards Equation 1 Richards">
              <a:extLst>
                <a:ext uri="{FF2B5EF4-FFF2-40B4-BE49-F238E27FC236}">
                  <a16:creationId xmlns:a16="http://schemas.microsoft.com/office/drawing/2014/main" id="{05254990-6ED3-5979-A832-8DA46FBA80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9" t="75714" r="33492" b="9154"/>
            <a:stretch/>
          </p:blipFill>
          <p:spPr bwMode="auto">
            <a:xfrm>
              <a:off x="1828033" y="4571758"/>
              <a:ext cx="2253343" cy="582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518AEDD-89C8-6DF0-031A-3056BA4B93C4}"/>
              </a:ext>
            </a:extLst>
          </p:cNvPr>
          <p:cNvGrpSpPr/>
          <p:nvPr/>
        </p:nvGrpSpPr>
        <p:grpSpPr>
          <a:xfrm>
            <a:off x="4816930" y="3826215"/>
            <a:ext cx="6646406" cy="2370029"/>
            <a:chOff x="4816930" y="3826215"/>
            <a:chExt cx="6646406" cy="237002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FF763F3-F382-5B3A-CB28-7F4714512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07778" y="3826215"/>
              <a:ext cx="3655558" cy="2370029"/>
            </a:xfrm>
            <a:prstGeom prst="rect">
              <a:avLst/>
            </a:prstGeom>
          </p:spPr>
        </p:pic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id="{B89576B3-CEAE-7621-98FF-8CCE2BF6E93A}"/>
                </a:ext>
              </a:extLst>
            </p:cNvPr>
            <p:cNvSpPr/>
            <p:nvPr/>
          </p:nvSpPr>
          <p:spPr>
            <a:xfrm>
              <a:off x="4816930" y="4571758"/>
              <a:ext cx="2563958" cy="691243"/>
            </a:xfrm>
            <a:prstGeom prst="rightArrow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AF34EDB9-DD40-4A7B-7BFD-8A5D82339D92}"/>
              </a:ext>
            </a:extLst>
          </p:cNvPr>
          <p:cNvSpPr txBox="1"/>
          <p:nvPr/>
        </p:nvSpPr>
        <p:spPr>
          <a:xfrm>
            <a:off x="-1" y="2659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Scaling up of physics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73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06">
            <a:extLst>
              <a:ext uri="{FF2B5EF4-FFF2-40B4-BE49-F238E27FC236}">
                <a16:creationId xmlns:a16="http://schemas.microsoft.com/office/drawing/2014/main" id="{ECBBE1F3-07DB-6EC2-D6EA-0806B0A87F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09"/>
          <a:stretch/>
        </p:blipFill>
        <p:spPr bwMode="auto">
          <a:xfrm>
            <a:off x="3091314" y="3829365"/>
            <a:ext cx="1503561" cy="288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07">
            <a:extLst>
              <a:ext uri="{FF2B5EF4-FFF2-40B4-BE49-F238E27FC236}">
                <a16:creationId xmlns:a16="http://schemas.microsoft.com/office/drawing/2014/main" id="{1C0A0FDC-B5B2-C247-4F29-9A3D25805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38" y="3997923"/>
            <a:ext cx="4246420" cy="236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979520A-D2A0-609C-254D-7BAE137CD09A}"/>
              </a:ext>
            </a:extLst>
          </p:cNvPr>
          <p:cNvGrpSpPr/>
          <p:nvPr/>
        </p:nvGrpSpPr>
        <p:grpSpPr>
          <a:xfrm>
            <a:off x="676081" y="1518557"/>
            <a:ext cx="2782448" cy="2400470"/>
            <a:chOff x="676081" y="1518557"/>
            <a:chExt cx="2782448" cy="2400470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2B598CEE-FE08-C902-16FD-0BE97A66169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69" t="16451" b="7050"/>
            <a:stretch/>
          </p:blipFill>
          <p:spPr bwMode="auto">
            <a:xfrm>
              <a:off x="676081" y="1518557"/>
              <a:ext cx="2782448" cy="1940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E13C76F-971C-7C23-FB7A-2A31229503A6}"/>
                </a:ext>
              </a:extLst>
            </p:cNvPr>
            <p:cNvSpPr txBox="1"/>
            <p:nvPr/>
          </p:nvSpPr>
          <p:spPr>
            <a:xfrm>
              <a:off x="1033499" y="3457362"/>
              <a:ext cx="18268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Lumped</a:t>
              </a:r>
              <a:endParaRPr lang="en-US" sz="1600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B1421D3-91F6-698F-2B07-7832A8009BA6}"/>
              </a:ext>
            </a:extLst>
          </p:cNvPr>
          <p:cNvGrpSpPr/>
          <p:nvPr/>
        </p:nvGrpSpPr>
        <p:grpSpPr>
          <a:xfrm>
            <a:off x="8514260" y="1114099"/>
            <a:ext cx="3073584" cy="2778705"/>
            <a:chOff x="8514260" y="1114099"/>
            <a:chExt cx="3073584" cy="2778705"/>
          </a:xfrm>
        </p:grpSpPr>
        <p:pic>
          <p:nvPicPr>
            <p:cNvPr id="3076" name="Picture 4" descr="Illustrative grid-cell distributed hydrological model (original figure:...  | Download Scientific Diagram">
              <a:extLst>
                <a:ext uri="{FF2B5EF4-FFF2-40B4-BE49-F238E27FC236}">
                  <a16:creationId xmlns:a16="http://schemas.microsoft.com/office/drawing/2014/main" id="{1EB8298B-040A-0F0C-5AD2-0F2ACC18A8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4260" y="1114099"/>
              <a:ext cx="3073584" cy="2392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87634C-3E73-3BE0-33FF-9204BE0224AC}"/>
                </a:ext>
              </a:extLst>
            </p:cNvPr>
            <p:cNvSpPr txBox="1"/>
            <p:nvPr/>
          </p:nvSpPr>
          <p:spPr>
            <a:xfrm>
              <a:off x="9331642" y="3431139"/>
              <a:ext cx="182685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Distributed</a:t>
              </a:r>
              <a:endParaRPr lang="en-US" sz="160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1F73E4E-833B-D84E-50B4-CFD1D829F109}"/>
              </a:ext>
            </a:extLst>
          </p:cNvPr>
          <p:cNvSpPr txBox="1"/>
          <p:nvPr/>
        </p:nvSpPr>
        <p:spPr>
          <a:xfrm>
            <a:off x="3958304" y="6396335"/>
            <a:ext cx="4996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Hydrologic Response Unit (HRU)</a:t>
            </a:r>
            <a:endParaRPr lang="en-US" sz="1600" dirty="0"/>
          </a:p>
        </p:txBody>
      </p:sp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263241E4-6EEB-F2B4-F6EE-816DF8595D9E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Lumped, distributed, and blended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186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24;p23">
            <a:extLst>
              <a:ext uri="{FF2B5EF4-FFF2-40B4-BE49-F238E27FC236}">
                <a16:creationId xmlns:a16="http://schemas.microsoft.com/office/drawing/2014/main" id="{3EE7033B-44E5-750C-BEB2-B71267FA0226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System Observability at Different Scales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047CD1-96C2-45E3-EBF7-10C837EAE4AE}"/>
              </a:ext>
            </a:extLst>
          </p:cNvPr>
          <p:cNvGrpSpPr/>
          <p:nvPr/>
        </p:nvGrpSpPr>
        <p:grpSpPr>
          <a:xfrm>
            <a:off x="2786060" y="1226820"/>
            <a:ext cx="6934200" cy="4785360"/>
            <a:chOff x="914400" y="1676400"/>
            <a:chExt cx="7162800" cy="4856136"/>
          </a:xfrm>
        </p:grpSpPr>
        <p:pic>
          <p:nvPicPr>
            <p:cNvPr id="12" name="Picture 2" descr="http://www.mahometaquiferconsortium.org/Edmats_2Hcycle_0605_files/image001.jpg">
              <a:extLst>
                <a:ext uri="{FF2B5EF4-FFF2-40B4-BE49-F238E27FC236}">
                  <a16:creationId xmlns:a16="http://schemas.microsoft.com/office/drawing/2014/main" id="{5ABFAEA5-5443-E997-8255-4D660FD7CB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 l="4678" t="4558" r="3314" b="4274"/>
            <a:stretch>
              <a:fillRect/>
            </a:stretch>
          </p:blipFill>
          <p:spPr bwMode="auto">
            <a:xfrm>
              <a:off x="914400" y="1676400"/>
              <a:ext cx="7162800" cy="4856136"/>
            </a:xfrm>
            <a:prstGeom prst="rect">
              <a:avLst/>
            </a:prstGeom>
            <a:noFill/>
          </p:spPr>
        </p:pic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A6CBE262-F3C0-BD3D-5E18-85B2E85A58CC}"/>
                </a:ext>
              </a:extLst>
            </p:cNvPr>
            <p:cNvSpPr/>
            <p:nvPr/>
          </p:nvSpPr>
          <p:spPr>
            <a:xfrm>
              <a:off x="2174175" y="1788225"/>
              <a:ext cx="2438400" cy="1524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Time Domain Reflectometry (TDR) | SoilSensor.com">
            <a:extLst>
              <a:ext uri="{FF2B5EF4-FFF2-40B4-BE49-F238E27FC236}">
                <a16:creationId xmlns:a16="http://schemas.microsoft.com/office/drawing/2014/main" id="{554E71D5-B1F5-499E-8CDA-9FED353D7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3" y="3606837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rstanding Streamflow Is Vital to Water Management in California, But  Gaps In Data Exist - Water Education Foundation">
            <a:extLst>
              <a:ext uri="{FF2B5EF4-FFF2-40B4-BE49-F238E27FC236}">
                <a16:creationId xmlns:a16="http://schemas.microsoft.com/office/drawing/2014/main" id="{46F8B446-4724-B3E7-F10F-68E42FD47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2" y="1216371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now pillow and depth sensor set up for an automated weather station.... |  Download Scientific Diagram">
            <a:extLst>
              <a:ext uri="{FF2B5EF4-FFF2-40B4-BE49-F238E27FC236}">
                <a16:creationId xmlns:a16="http://schemas.microsoft.com/office/drawing/2014/main" id="{F2E51176-457D-89AD-65C0-1B9C5C198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460" y="108048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struction of Nine New Groundwater Monitoring Wells Complete | Sonoma  Valley Groundwater Sustainability Agency">
            <a:extLst>
              <a:ext uri="{FF2B5EF4-FFF2-40B4-BE49-F238E27FC236}">
                <a16:creationId xmlns:a16="http://schemas.microsoft.com/office/drawing/2014/main" id="{8D236867-8349-9FF4-2FE6-80EE1166E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485" y="4777387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D5F0DC-B15E-4236-9560-E9D01A19093E}"/>
              </a:ext>
            </a:extLst>
          </p:cNvPr>
          <p:cNvCxnSpPr>
            <a:stCxn id="1032" idx="1"/>
          </p:cNvCxnSpPr>
          <p:nvPr/>
        </p:nvCxnSpPr>
        <p:spPr>
          <a:xfrm flipH="1" flipV="1">
            <a:off x="6934200" y="5448300"/>
            <a:ext cx="2300285" cy="17205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82160B7-E011-7C18-DF9E-0373783684C3}"/>
              </a:ext>
            </a:extLst>
          </p:cNvPr>
          <p:cNvCxnSpPr>
            <a:cxnSpLocks/>
            <a:stCxn id="1030" idx="1"/>
          </p:cNvCxnSpPr>
          <p:nvPr/>
        </p:nvCxnSpPr>
        <p:spPr>
          <a:xfrm flipH="1">
            <a:off x="9090660" y="2152051"/>
            <a:ext cx="705800" cy="332069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31A0436-4473-67C4-5203-3E002336387C}"/>
              </a:ext>
            </a:extLst>
          </p:cNvPr>
          <p:cNvCxnSpPr>
            <a:cxnSpLocks/>
            <a:stCxn id="1028" idx="3"/>
          </p:cNvCxnSpPr>
          <p:nvPr/>
        </p:nvCxnSpPr>
        <p:spPr>
          <a:xfrm>
            <a:off x="3781427" y="2087909"/>
            <a:ext cx="1979293" cy="2263111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861C5C3-4AB4-76B8-2F06-984490F625DD}"/>
              </a:ext>
            </a:extLst>
          </p:cNvPr>
          <p:cNvCxnSpPr>
            <a:cxnSpLocks/>
            <a:stCxn id="1026" idx="3"/>
          </p:cNvCxnSpPr>
          <p:nvPr/>
        </p:nvCxnSpPr>
        <p:spPr>
          <a:xfrm>
            <a:off x="2704148" y="4478375"/>
            <a:ext cx="2300285" cy="142062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533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24;p23">
            <a:extLst>
              <a:ext uri="{FF2B5EF4-FFF2-40B4-BE49-F238E27FC236}">
                <a16:creationId xmlns:a16="http://schemas.microsoft.com/office/drawing/2014/main" id="{3EE7033B-44E5-750C-BEB2-B71267FA0226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System Observability </a:t>
            </a:r>
            <a:r>
              <a:rPr lang="en-US" altLang="zh-CN" sz="2800" b="1" dirty="0">
                <a:solidFill>
                  <a:srgbClr val="FFFFFF"/>
                </a:solidFill>
              </a:rPr>
              <a:t>at Different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Scales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2" descr="http://www.nasa.gov/images/content/537342main_Fig2.jpg">
            <a:extLst>
              <a:ext uri="{FF2B5EF4-FFF2-40B4-BE49-F238E27FC236}">
                <a16:creationId xmlns:a16="http://schemas.microsoft.com/office/drawing/2014/main" id="{0BBBBF08-4C93-C139-52CB-99340697A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4880" y="912016"/>
            <a:ext cx="3505200" cy="2861388"/>
          </a:xfrm>
          <a:prstGeom prst="rect">
            <a:avLst/>
          </a:prstGeom>
          <a:noFill/>
        </p:spPr>
      </p:pic>
      <p:pic>
        <p:nvPicPr>
          <p:cNvPr id="3" name="Picture 2" descr="http://spaceinimages.esa.int/var/esa/storage/images/esa_multimedia/images/2012/11/esa_s_earth_explorers_satellites/12091544-4-eng-GB/ESA_s_Earth_Explorers_satellites.jpg">
            <a:extLst>
              <a:ext uri="{FF2B5EF4-FFF2-40B4-BE49-F238E27FC236}">
                <a16:creationId xmlns:a16="http://schemas.microsoft.com/office/drawing/2014/main" id="{C802B6AE-E7DC-7E38-3EE6-D0D889B5F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4880" y="3893820"/>
            <a:ext cx="3505200" cy="2854234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D3D12D-39FF-75A3-87D1-5C6D91FB4E57}"/>
              </a:ext>
            </a:extLst>
          </p:cNvPr>
          <p:cNvSpPr txBox="1"/>
          <p:nvPr/>
        </p:nvSpPr>
        <p:spPr>
          <a:xfrm>
            <a:off x="281940" y="892998"/>
            <a:ext cx="794766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</a:rPr>
              <a:t>Remote Sensing: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Electromagnetic signals across frequencies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Visible, IR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Microwave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Passive (radiometer)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Active</a:t>
            </a:r>
            <a:r>
              <a:rPr lang="zh-CN" altLang="en-US" sz="2400" dirty="0"/>
              <a:t> </a:t>
            </a:r>
            <a:r>
              <a:rPr lang="en-US" altLang="zh-CN" sz="2400" dirty="0"/>
              <a:t>(radar)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Interference (height, displacement, etc.)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Delay, occultation (snow, water vapor, etc.)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Gravitational signals</a:t>
            </a:r>
            <a:r>
              <a:rPr lang="en-US" sz="2400" dirty="0"/>
              <a:t> (mass change)</a:t>
            </a:r>
          </a:p>
          <a:p>
            <a:endParaRPr lang="en-US" sz="2400" dirty="0"/>
          </a:p>
          <a:p>
            <a:r>
              <a:rPr lang="en-US" altLang="zh-CN" sz="2400" dirty="0">
                <a:solidFill>
                  <a:srgbClr val="C00000"/>
                </a:solidFill>
              </a:rPr>
              <a:t>Physical quantities derived</a:t>
            </a:r>
            <a:r>
              <a:rPr lang="en-US" sz="2400" dirty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Precipitation (GPM)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Soil</a:t>
            </a:r>
            <a:r>
              <a:rPr lang="zh-CN" altLang="en-US" sz="2400" dirty="0"/>
              <a:t> </a:t>
            </a:r>
            <a:r>
              <a:rPr lang="en-US" altLang="zh-CN" sz="2400" dirty="0"/>
              <a:t>moisture,</a:t>
            </a:r>
            <a:r>
              <a:rPr lang="zh-CN" altLang="en-US" sz="2400" dirty="0"/>
              <a:t> </a:t>
            </a:r>
            <a:r>
              <a:rPr lang="en-US" altLang="zh-CN" sz="2400" dirty="0"/>
              <a:t>snowpack</a:t>
            </a:r>
            <a:r>
              <a:rPr lang="zh-CN" altLang="en-US" sz="2400" dirty="0"/>
              <a:t> </a:t>
            </a:r>
            <a:r>
              <a:rPr lang="en-US" altLang="zh-CN" sz="2400" dirty="0"/>
              <a:t>(SMAP, SMOS, NISAR)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Water surface elevation, slope</a:t>
            </a:r>
            <a:r>
              <a:rPr lang="en-US" sz="2400" dirty="0"/>
              <a:t> (Jason/SWOT)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Groundwater, total storage</a:t>
            </a:r>
            <a:r>
              <a:rPr lang="en-US" sz="2400" dirty="0"/>
              <a:t> (</a:t>
            </a:r>
            <a:r>
              <a:rPr lang="en-US" altLang="zh-CN" sz="2400" dirty="0"/>
              <a:t>GRACE/GRACE-FO</a:t>
            </a:r>
            <a:r>
              <a:rPr lang="en-US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Vegetation, landcover, land use, etc.</a:t>
            </a:r>
            <a:r>
              <a:rPr lang="en-US" sz="2400" dirty="0"/>
              <a:t> (MODIS)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8191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>
          <a:extLst>
            <a:ext uri="{FF2B5EF4-FFF2-40B4-BE49-F238E27FC236}">
              <a16:creationId xmlns:a16="http://schemas.microsoft.com/office/drawing/2014/main" id="{65CD33CA-9D6F-27DA-C468-CC35D2264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3">
            <a:extLst>
              <a:ext uri="{FF2B5EF4-FFF2-40B4-BE49-F238E27FC236}">
                <a16:creationId xmlns:a16="http://schemas.microsoft.com/office/drawing/2014/main" id="{6BA69268-35D0-C752-C9B7-DAC6122F5E54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Opinions</a:t>
            </a:r>
            <a:endParaRPr lang="en-US" sz="16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D17245-BC83-B838-A734-EEBAAFE4AE5F}"/>
              </a:ext>
            </a:extLst>
          </p:cNvPr>
          <p:cNvSpPr txBox="1"/>
          <p:nvPr/>
        </p:nvSpPr>
        <p:spPr>
          <a:xfrm>
            <a:off x="175259" y="1156976"/>
            <a:ext cx="11841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Hydrologic system observability</a:t>
            </a:r>
            <a:r>
              <a:rPr lang="zh-CN" altLang="en-US" sz="3600" b="1" dirty="0"/>
              <a:t>：</a:t>
            </a:r>
            <a:endParaRPr lang="en-US" altLang="zh-CN" sz="3600" b="1" dirty="0"/>
          </a:p>
          <a:p>
            <a:endParaRPr lang="en-US" altLang="zh-CN" sz="36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3600" b="1" dirty="0"/>
              <a:t>Limit the physicality of models</a:t>
            </a:r>
            <a:r>
              <a:rPr lang="zh-CN" altLang="en-US" sz="3600" b="1" dirty="0"/>
              <a:t> </a:t>
            </a:r>
            <a:r>
              <a:rPr lang="en-US" altLang="zh-CN" sz="3600" b="1" dirty="0"/>
              <a:t>(more empirical)</a:t>
            </a:r>
            <a:r>
              <a:rPr lang="zh-CN" altLang="en-US" sz="3600" b="1" dirty="0"/>
              <a:t>，</a:t>
            </a:r>
            <a:r>
              <a:rPr lang="en-US" altLang="zh-CN" sz="3600" b="1" dirty="0"/>
              <a:t>make </a:t>
            </a: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</a:rPr>
              <a:t>hydrologic model dependent on calibration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en-US" altLang="zh-CN" sz="36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3600" b="1" dirty="0"/>
              <a:t>Model defined variables differ a lot from the observed</a:t>
            </a:r>
            <a:r>
              <a:rPr lang="zh-CN" altLang="en-US" sz="3600" b="1" dirty="0"/>
              <a:t>，</a:t>
            </a: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</a:rPr>
              <a:t>killing data assimilation performance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en-US" altLang="zh-CN" sz="3600" b="1" dirty="0">
              <a:solidFill>
                <a:schemeClr val="tx1">
                  <a:lumMod val="50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</a:rPr>
              <a:t>Help from data-driven</a:t>
            </a:r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</a:rPr>
              <a:t>Machine Learning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264536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DB45888B-DEE1-131F-B1D4-283FC442AEB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lvl="0">
              <a:buClr>
                <a:srgbClr val="007DBA"/>
              </a:buClr>
              <a:buSzPts val="3000"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Hydrologic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 Predicament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6" name="Picture 4" descr="geostrophic winds">
            <a:extLst>
              <a:ext uri="{FF2B5EF4-FFF2-40B4-BE49-F238E27FC236}">
                <a16:creationId xmlns:a16="http://schemas.microsoft.com/office/drawing/2014/main" id="{0C9839EE-CB3B-9EE1-710F-E1BA42723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449" y="2659380"/>
            <a:ext cx="6011609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xperience UC San Diego in Virtual Reality">
            <a:extLst>
              <a:ext uri="{FF2B5EF4-FFF2-40B4-BE49-F238E27FC236}">
                <a16:creationId xmlns:a16="http://schemas.microsoft.com/office/drawing/2014/main" id="{D7B69F44-CCAF-C0C9-6CCD-A86A45C95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" y="2016153"/>
            <a:ext cx="5021898" cy="400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6142DE-BA0E-E964-FB50-749942F892A2}"/>
              </a:ext>
            </a:extLst>
          </p:cNvPr>
          <p:cNvSpPr txBox="1"/>
          <p:nvPr/>
        </p:nvSpPr>
        <p:spPr>
          <a:xfrm>
            <a:off x="174942" y="1040571"/>
            <a:ext cx="7582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Much less scale mismatch in meteorology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2253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1E3C2D-9132-03CC-D101-3E146A72E663}"/>
              </a:ext>
            </a:extLst>
          </p:cNvPr>
          <p:cNvSpPr/>
          <p:nvPr/>
        </p:nvSpPr>
        <p:spPr>
          <a:xfrm>
            <a:off x="590552" y="1534887"/>
            <a:ext cx="2871106" cy="142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/>
              <a:t>Data Driven</a:t>
            </a:r>
            <a:endParaRPr lang="en-US" sz="3600" b="1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71CE73E-B4C9-400B-3072-90E88616093F}"/>
              </a:ext>
            </a:extLst>
          </p:cNvPr>
          <p:cNvGrpSpPr/>
          <p:nvPr/>
        </p:nvGrpSpPr>
        <p:grpSpPr>
          <a:xfrm>
            <a:off x="3649436" y="1534887"/>
            <a:ext cx="3831770" cy="1426028"/>
            <a:chOff x="3649436" y="1534887"/>
            <a:chExt cx="3831770" cy="14260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F19D91A-A4F5-2792-76C2-D78BAF085F37}"/>
                </a:ext>
              </a:extLst>
            </p:cNvPr>
            <p:cNvSpPr/>
            <p:nvPr/>
          </p:nvSpPr>
          <p:spPr>
            <a:xfrm>
              <a:off x="4610099" y="1534887"/>
              <a:ext cx="2871107" cy="142602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/>
                <a:t>Conceptual</a:t>
              </a:r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C0086CD3-61CD-7B52-E7FF-0260043361C7}"/>
                </a:ext>
              </a:extLst>
            </p:cNvPr>
            <p:cNvSpPr/>
            <p:nvPr/>
          </p:nvSpPr>
          <p:spPr>
            <a:xfrm>
              <a:off x="3649436" y="2002972"/>
              <a:ext cx="810985" cy="593271"/>
            </a:xfrm>
            <a:prstGeom prst="rightArrow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A1E81B1-5DAD-ACAF-0EB2-4C2CC276074F}"/>
              </a:ext>
            </a:extLst>
          </p:cNvPr>
          <p:cNvGrpSpPr/>
          <p:nvPr/>
        </p:nvGrpSpPr>
        <p:grpSpPr>
          <a:xfrm>
            <a:off x="7530193" y="1534887"/>
            <a:ext cx="3731078" cy="1426028"/>
            <a:chOff x="7530193" y="1534887"/>
            <a:chExt cx="3731078" cy="142602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8D9F82D-B795-84D9-04CC-774C5AFEB318}"/>
                </a:ext>
              </a:extLst>
            </p:cNvPr>
            <p:cNvSpPr/>
            <p:nvPr/>
          </p:nvSpPr>
          <p:spPr>
            <a:xfrm>
              <a:off x="8490857" y="1534887"/>
              <a:ext cx="2770414" cy="142602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/>
                <a:t>Physical</a:t>
              </a:r>
              <a:endParaRPr lang="en-US" sz="3600" b="1" dirty="0"/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2042FBAA-54A5-F59C-F3DF-CEC0FD381543}"/>
                </a:ext>
              </a:extLst>
            </p:cNvPr>
            <p:cNvSpPr/>
            <p:nvPr/>
          </p:nvSpPr>
          <p:spPr>
            <a:xfrm>
              <a:off x="7530193" y="2002971"/>
              <a:ext cx="810985" cy="593271"/>
            </a:xfrm>
            <a:prstGeom prst="rightArrow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969C00-C21C-4800-FE06-1CB44DC25899}"/>
              </a:ext>
            </a:extLst>
          </p:cNvPr>
          <p:cNvGrpSpPr/>
          <p:nvPr/>
        </p:nvGrpSpPr>
        <p:grpSpPr>
          <a:xfrm>
            <a:off x="4710793" y="3970562"/>
            <a:ext cx="5548992" cy="2065565"/>
            <a:chOff x="4710793" y="3970562"/>
            <a:chExt cx="5548992" cy="206556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32788B6-7457-8749-C5F5-A086B076B03D}"/>
                </a:ext>
              </a:extLst>
            </p:cNvPr>
            <p:cNvSpPr/>
            <p:nvPr/>
          </p:nvSpPr>
          <p:spPr>
            <a:xfrm>
              <a:off x="4710793" y="4610099"/>
              <a:ext cx="2770414" cy="142602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/>
                <a:t>Hybrid</a:t>
              </a:r>
              <a:endParaRPr lang="en-US" sz="3600" b="1" dirty="0"/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7D7B837E-3CD6-D584-4293-898E6BB89F7F}"/>
                </a:ext>
              </a:extLst>
            </p:cNvPr>
            <p:cNvSpPr/>
            <p:nvPr/>
          </p:nvSpPr>
          <p:spPr>
            <a:xfrm rot="10800000">
              <a:off x="8659585" y="3970562"/>
              <a:ext cx="1600200" cy="1551215"/>
            </a:xfrm>
            <a:prstGeom prst="bentArrow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Arrow: Bent 14">
            <a:extLst>
              <a:ext uri="{FF2B5EF4-FFF2-40B4-BE49-F238E27FC236}">
                <a16:creationId xmlns:a16="http://schemas.microsoft.com/office/drawing/2014/main" id="{7847F466-B4D5-808F-A088-2E2194011F49}"/>
              </a:ext>
            </a:extLst>
          </p:cNvPr>
          <p:cNvSpPr/>
          <p:nvPr/>
        </p:nvSpPr>
        <p:spPr>
          <a:xfrm rot="16200000">
            <a:off x="1677765" y="3970562"/>
            <a:ext cx="1600200" cy="1551215"/>
          </a:xfrm>
          <a:prstGeom prst="bentArrow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7170" name="Picture 2" descr="Cartoon caveman holding a club Royalty Free Vector Image">
            <a:extLst>
              <a:ext uri="{FF2B5EF4-FFF2-40B4-BE49-F238E27FC236}">
                <a16:creationId xmlns:a16="http://schemas.microsoft.com/office/drawing/2014/main" id="{60D15BAE-5918-CBA9-9E96-A308A6432F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6" r="10683" b="8487"/>
          <a:stretch/>
        </p:blipFill>
        <p:spPr bwMode="auto">
          <a:xfrm>
            <a:off x="259905" y="2998671"/>
            <a:ext cx="1467637" cy="215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tormtroopers From Star Wars Soldiers. The United Arab Emirates Dubai March  2019 Stock Photo, Picture And Royalty Free Image. Image 138210835.">
            <a:extLst>
              <a:ext uri="{FF2B5EF4-FFF2-40B4-BE49-F238E27FC236}">
                <a16:creationId xmlns:a16="http://schemas.microsoft.com/office/drawing/2014/main" id="{D8199CE2-0A96-E95E-6CE8-D0EE87141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721" y="3126198"/>
            <a:ext cx="2770414" cy="18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38ED35F5-FD68-FD4F-6BC7-D550FCDF8816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Looking back (and forward)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698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anMarchChart">
            <a:extLst>
              <a:ext uri="{FF2B5EF4-FFF2-40B4-BE49-F238E27FC236}">
                <a16:creationId xmlns:a16="http://schemas.microsoft.com/office/drawing/2014/main" id="{DB32CB4B-AB6B-1A0E-EDBF-83FA010DF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72" y="1256014"/>
            <a:ext cx="4981575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nit Hydrograph and Proportionality - YouTube">
            <a:extLst>
              <a:ext uri="{FF2B5EF4-FFF2-40B4-BE49-F238E27FC236}">
                <a16:creationId xmlns:a16="http://schemas.microsoft.com/office/drawing/2014/main" id="{134FE9BD-29E5-56EE-2CED-5D354B6E19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 r="2335"/>
          <a:stretch/>
        </p:blipFill>
        <p:spPr bwMode="auto">
          <a:xfrm>
            <a:off x="5888182" y="1330829"/>
            <a:ext cx="6151418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D7CED9-F843-FB5A-9096-89F09DBF2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2771" y="5619109"/>
            <a:ext cx="11789229" cy="600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>
                <a:latin typeface="+mn-lt"/>
              </a:rPr>
              <a:t>Unit Hydrograph (UH) model (purely data-driven)</a:t>
            </a:r>
            <a:endParaRPr lang="en-US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" name="Google Shape;524;p23">
            <a:extLst>
              <a:ext uri="{FF2B5EF4-FFF2-40B4-BE49-F238E27FC236}">
                <a16:creationId xmlns:a16="http://schemas.microsoft.com/office/drawing/2014/main" id="{AB36A570-C69C-1A23-7B63-963AE8AF216C}"/>
              </a:ext>
            </a:extLst>
          </p:cNvPr>
          <p:cNvSpPr txBox="1"/>
          <p:nvPr/>
        </p:nvSpPr>
        <p:spPr>
          <a:xfrm>
            <a:off x="-1" y="2659"/>
            <a:ext cx="12192000" cy="6357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Start from simple: rainfall-runoff process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72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2D8EDDB-8FA5-B754-555B-A5F6AFBF6B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1" t="5214" r="9868" b="8966"/>
          <a:stretch/>
        </p:blipFill>
        <p:spPr>
          <a:xfrm>
            <a:off x="231773" y="1404604"/>
            <a:ext cx="11619573" cy="4667950"/>
          </a:xfrm>
          <a:prstGeom prst="rect">
            <a:avLst/>
          </a:prstGeom>
        </p:spPr>
      </p:pic>
      <p:sp>
        <p:nvSpPr>
          <p:cNvPr id="524" name="Google Shape;524;p23"/>
          <p:cNvSpPr txBox="1"/>
          <p:nvPr/>
        </p:nvSpPr>
        <p:spPr>
          <a:xfrm>
            <a:off x="-1" y="-2782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endParaRPr sz="1200" b="1" i="0" u="none" strike="noStrike" cap="none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CA88B0-B612-D15F-B26E-B2C8369CC59A}"/>
              </a:ext>
            </a:extLst>
          </p:cNvPr>
          <p:cNvSpPr txBox="1"/>
          <p:nvPr/>
        </p:nvSpPr>
        <p:spPr>
          <a:xfrm>
            <a:off x="-1" y="1616839"/>
            <a:ext cx="1219199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/>
              <a:t>Machine Learning for</a:t>
            </a:r>
          </a:p>
          <a:p>
            <a:pPr algn="ctr"/>
            <a:r>
              <a:rPr lang="en-US" sz="6000" b="1" dirty="0"/>
              <a:t>Hydrologic Modeling &amp; DA</a:t>
            </a:r>
          </a:p>
          <a:p>
            <a:pPr algn="ctr"/>
            <a:endParaRPr lang="en-US" altLang="zh-CN" sz="5400" b="1" dirty="0"/>
          </a:p>
          <a:p>
            <a:pPr algn="ctr"/>
            <a:r>
              <a:rPr lang="en-US" altLang="zh-CN" sz="5400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Data-driven, non-physical:</a:t>
            </a:r>
          </a:p>
          <a:p>
            <a:pPr algn="ctr"/>
            <a:r>
              <a:rPr lang="en-US" altLang="zh-CN" sz="5400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freedom &amp; limitations</a:t>
            </a:r>
            <a:endParaRPr lang="en-US" altLang="zh-CN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2E22828-9C83-2830-8F9F-A13F130932C2}"/>
              </a:ext>
            </a:extLst>
          </p:cNvPr>
          <p:cNvSpPr txBox="1"/>
          <p:nvPr/>
        </p:nvSpPr>
        <p:spPr>
          <a:xfrm>
            <a:off x="272144" y="953355"/>
            <a:ext cx="11249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CN" sz="2400" b="1" dirty="0"/>
              <a:t>Machine Learning: collection of statistical methods/tools</a:t>
            </a:r>
          </a:p>
          <a:p>
            <a:pPr marL="0" lvl="1"/>
            <a:endParaRPr lang="en-US" sz="2400" b="1" dirty="0"/>
          </a:p>
          <a:p>
            <a:pPr marL="457200" lvl="2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Non-physical:	any input/output/functional relations</a:t>
            </a:r>
          </a:p>
          <a:p>
            <a:pPr marL="457200" lvl="2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Universal:		free-form regression, auto-training, self-adaptive ...</a:t>
            </a:r>
          </a:p>
          <a:p>
            <a:pPr marL="457200" lvl="2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Data-driven:	requires data, over-fitting,  interpretability, …</a:t>
            </a:r>
          </a:p>
          <a:p>
            <a:pPr marL="457200" lvl="2" indent="-2286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20" name="Picture 2" descr="JanMarchChart">
            <a:extLst>
              <a:ext uri="{FF2B5EF4-FFF2-40B4-BE49-F238E27FC236}">
                <a16:creationId xmlns:a16="http://schemas.microsoft.com/office/drawing/2014/main" id="{FD73C5F6-7154-DE0C-67D2-A2088CD7A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3711" y="3619646"/>
            <a:ext cx="2879649" cy="228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82D700-D8B0-144F-8504-CFD511CD11EB}"/>
              </a:ext>
            </a:extLst>
          </p:cNvPr>
          <p:cNvSpPr txBox="1"/>
          <p:nvPr/>
        </p:nvSpPr>
        <p:spPr>
          <a:xfrm>
            <a:off x="310572" y="3561816"/>
            <a:ext cx="7754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CN" sz="2400" b="1" dirty="0"/>
              <a:t>Runoff hydrology at watershed scale</a:t>
            </a:r>
          </a:p>
          <a:p>
            <a:pPr marL="0" lvl="1"/>
            <a:endParaRPr lang="en-US" altLang="zh-CN" sz="2400" b="1" dirty="0"/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Many processes across scales with low observability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Lack measurements to verify physics</a:t>
            </a:r>
          </a:p>
          <a:p>
            <a:pPr lvl="1" indent="-228600">
              <a:buFont typeface="Arial" panose="020B0604020202020204" pitchFamily="34" charset="0"/>
              <a:buChar char="•"/>
            </a:pPr>
            <a:r>
              <a:rPr lang="en-US" altLang="zh-CN" sz="2400" dirty="0"/>
              <a:t>Still need tuning against data</a:t>
            </a:r>
          </a:p>
        </p:txBody>
      </p:sp>
      <p:sp>
        <p:nvSpPr>
          <p:cNvPr id="8" name="Google Shape;524;p23">
            <a:extLst>
              <a:ext uri="{FF2B5EF4-FFF2-40B4-BE49-F238E27FC236}">
                <a16:creationId xmlns:a16="http://schemas.microsoft.com/office/drawing/2014/main" id="{DB45888B-DEE1-131F-B1D4-283FC442AEB0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Machine Learning (ML) for Hydrologic Modeling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447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>
            <a:extLst>
              <a:ext uri="{FF2B5EF4-FFF2-40B4-BE49-F238E27FC236}">
                <a16:creationId xmlns:a16="http://schemas.microsoft.com/office/drawing/2014/main" id="{29E2EDA7-6EAD-0C49-561C-DC0DF3328240}"/>
              </a:ext>
            </a:extLst>
          </p:cNvPr>
          <p:cNvSpPr/>
          <p:nvPr/>
        </p:nvSpPr>
        <p:spPr>
          <a:xfrm>
            <a:off x="1828804" y="819150"/>
            <a:ext cx="2841172" cy="55993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699D999-F0B7-5FB2-6FA4-6F3098EAC1F6}"/>
              </a:ext>
            </a:extLst>
          </p:cNvPr>
          <p:cNvSpPr/>
          <p:nvPr/>
        </p:nvSpPr>
        <p:spPr>
          <a:xfrm rot="5400000">
            <a:off x="3076581" y="1519929"/>
            <a:ext cx="484413" cy="37827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136F51-3032-2894-1317-7CA4729C9427}"/>
              </a:ext>
            </a:extLst>
          </p:cNvPr>
          <p:cNvGrpSpPr/>
          <p:nvPr/>
        </p:nvGrpSpPr>
        <p:grpSpPr>
          <a:xfrm>
            <a:off x="2873833" y="2128157"/>
            <a:ext cx="2751366" cy="1197427"/>
            <a:chOff x="3788229" y="2128157"/>
            <a:chExt cx="2751366" cy="119742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97E5BB-3093-F32C-0D90-0BBF94FF1735}"/>
                </a:ext>
              </a:extLst>
            </p:cNvPr>
            <p:cNvSpPr/>
            <p:nvPr/>
          </p:nvSpPr>
          <p:spPr>
            <a:xfrm>
              <a:off x="3788229" y="2438400"/>
              <a:ext cx="2166257" cy="827314"/>
            </a:xfrm>
            <a:prstGeom prst="rect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792EB660-E7E9-1743-0DC8-2A7CA49F6D5E}"/>
                </a:ext>
              </a:extLst>
            </p:cNvPr>
            <p:cNvSpPr/>
            <p:nvPr/>
          </p:nvSpPr>
          <p:spPr>
            <a:xfrm>
              <a:off x="5894615" y="3118757"/>
              <a:ext cx="517071" cy="206827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17251CB-91E5-80FA-EAD8-5A1A8EC2EDD8}"/>
                </a:ext>
              </a:extLst>
            </p:cNvPr>
            <p:cNvGrpSpPr/>
            <p:nvPr/>
          </p:nvGrpSpPr>
          <p:grpSpPr>
            <a:xfrm>
              <a:off x="3788229" y="2661557"/>
              <a:ext cx="2166257" cy="190500"/>
              <a:chOff x="3788229" y="2661557"/>
              <a:chExt cx="2166257" cy="19050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8FFA273-F48A-E3E3-BB66-4EF0C5762249}"/>
                  </a:ext>
                </a:extLst>
              </p:cNvPr>
              <p:cNvCxnSpPr/>
              <p:nvPr/>
            </p:nvCxnSpPr>
            <p:spPr>
              <a:xfrm>
                <a:off x="3788229" y="2661557"/>
                <a:ext cx="2166257" cy="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A4AE1DF-95D2-E617-DE3B-4639C84A05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07330" y="2759529"/>
                <a:ext cx="429985" cy="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39575554-B8E7-E6E5-20A3-4A8D48809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8826" y="2759529"/>
                <a:ext cx="680357" cy="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D7BF4964-AB64-822A-C6F1-EFD3465121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42064" y="2852057"/>
                <a:ext cx="669471" cy="0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1A322ABB-9496-7B54-F265-5E09E9615529}"/>
                </a:ext>
              </a:extLst>
            </p:cNvPr>
            <p:cNvSpPr/>
            <p:nvPr/>
          </p:nvSpPr>
          <p:spPr>
            <a:xfrm>
              <a:off x="5935438" y="2128157"/>
              <a:ext cx="604157" cy="250373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C29073-5BA9-DDAD-3E39-7ECEC024269F}"/>
              </a:ext>
            </a:extLst>
          </p:cNvPr>
          <p:cNvGrpSpPr/>
          <p:nvPr/>
        </p:nvGrpSpPr>
        <p:grpSpPr>
          <a:xfrm>
            <a:off x="2873833" y="3184070"/>
            <a:ext cx="2623457" cy="1406980"/>
            <a:chOff x="3788229" y="3369126"/>
            <a:chExt cx="2623457" cy="140698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5E5E22-F2CA-BC80-15CD-31DE2593A876}"/>
                </a:ext>
              </a:extLst>
            </p:cNvPr>
            <p:cNvSpPr/>
            <p:nvPr/>
          </p:nvSpPr>
          <p:spPr>
            <a:xfrm>
              <a:off x="3788229" y="3488869"/>
              <a:ext cx="2166257" cy="1230087"/>
            </a:xfrm>
            <a:prstGeom prst="rect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641F45A1-1D00-143B-FC20-A5F877A08790}"/>
                </a:ext>
              </a:extLst>
            </p:cNvPr>
            <p:cNvSpPr/>
            <p:nvPr/>
          </p:nvSpPr>
          <p:spPr>
            <a:xfrm>
              <a:off x="5894615" y="4569279"/>
              <a:ext cx="517071" cy="206827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61FB7A-CFAD-36AC-68AA-79F1BC7178E2}"/>
                </a:ext>
              </a:extLst>
            </p:cNvPr>
            <p:cNvCxnSpPr>
              <a:cxnSpLocks/>
            </p:cNvCxnSpPr>
            <p:nvPr/>
          </p:nvCxnSpPr>
          <p:spPr>
            <a:xfrm>
              <a:off x="4207330" y="3809999"/>
              <a:ext cx="429985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817EF03-60F2-93EE-1076-FDD228BE44A0}"/>
                </a:ext>
              </a:extLst>
            </p:cNvPr>
            <p:cNvCxnSpPr>
              <a:cxnSpLocks/>
            </p:cNvCxnSpPr>
            <p:nvPr/>
          </p:nvCxnSpPr>
          <p:spPr>
            <a:xfrm>
              <a:off x="4778826" y="3809999"/>
              <a:ext cx="680357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FAD4911-9900-B66E-CECF-2A19525FD729}"/>
                </a:ext>
              </a:extLst>
            </p:cNvPr>
            <p:cNvCxnSpPr>
              <a:cxnSpLocks/>
            </p:cNvCxnSpPr>
            <p:nvPr/>
          </p:nvCxnSpPr>
          <p:spPr>
            <a:xfrm>
              <a:off x="4542064" y="3902527"/>
              <a:ext cx="669471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7FDAC1F-A684-474C-A5F3-58CD7C67F30E}"/>
                </a:ext>
              </a:extLst>
            </p:cNvPr>
            <p:cNvCxnSpPr/>
            <p:nvPr/>
          </p:nvCxnSpPr>
          <p:spPr>
            <a:xfrm>
              <a:off x="3788229" y="3488870"/>
              <a:ext cx="216625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060CB1A7-1A1D-BBFD-3785-933718F64506}"/>
                </a:ext>
              </a:extLst>
            </p:cNvPr>
            <p:cNvSpPr/>
            <p:nvPr/>
          </p:nvSpPr>
          <p:spPr>
            <a:xfrm rot="5400000">
              <a:off x="4374015" y="3417431"/>
              <a:ext cx="351065" cy="25445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A011494-F97B-6B84-CF63-6A4AAF1A9C6D}"/>
              </a:ext>
            </a:extLst>
          </p:cNvPr>
          <p:cNvGrpSpPr/>
          <p:nvPr/>
        </p:nvGrpSpPr>
        <p:grpSpPr>
          <a:xfrm>
            <a:off x="2612578" y="4445453"/>
            <a:ext cx="2754082" cy="2325460"/>
            <a:chOff x="3526974" y="4445453"/>
            <a:chExt cx="2754082" cy="232546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04E48CB-4090-BAF6-66D0-E8748329A8F6}"/>
                </a:ext>
              </a:extLst>
            </p:cNvPr>
            <p:cNvSpPr/>
            <p:nvPr/>
          </p:nvSpPr>
          <p:spPr>
            <a:xfrm>
              <a:off x="3788229" y="4565196"/>
              <a:ext cx="2166257" cy="2205717"/>
            </a:xfrm>
            <a:prstGeom prst="rect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429A4A0C-F8D4-2471-2487-A04E91675645}"/>
                </a:ext>
              </a:extLst>
            </p:cNvPr>
            <p:cNvSpPr/>
            <p:nvPr/>
          </p:nvSpPr>
          <p:spPr>
            <a:xfrm>
              <a:off x="5763985" y="5749019"/>
              <a:ext cx="517071" cy="206827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8EDAE3D-53EF-C343-B9A4-D1CFD6D7F885}"/>
                </a:ext>
              </a:extLst>
            </p:cNvPr>
            <p:cNvCxnSpPr>
              <a:cxnSpLocks/>
            </p:cNvCxnSpPr>
            <p:nvPr/>
          </p:nvCxnSpPr>
          <p:spPr>
            <a:xfrm>
              <a:off x="4207330" y="5348969"/>
              <a:ext cx="429985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FA9C43D-958B-6D5D-EC31-B7DD94DD0884}"/>
                </a:ext>
              </a:extLst>
            </p:cNvPr>
            <p:cNvCxnSpPr>
              <a:cxnSpLocks/>
            </p:cNvCxnSpPr>
            <p:nvPr/>
          </p:nvCxnSpPr>
          <p:spPr>
            <a:xfrm>
              <a:off x="4778826" y="5348969"/>
              <a:ext cx="680357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6D2150E-F9E9-8DF0-5086-0D80ECD46CD1}"/>
                </a:ext>
              </a:extLst>
            </p:cNvPr>
            <p:cNvCxnSpPr>
              <a:cxnSpLocks/>
            </p:cNvCxnSpPr>
            <p:nvPr/>
          </p:nvCxnSpPr>
          <p:spPr>
            <a:xfrm>
              <a:off x="4542064" y="5441497"/>
              <a:ext cx="669471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25E3DA-32CF-78AA-0014-5C17362AB6BF}"/>
                </a:ext>
              </a:extLst>
            </p:cNvPr>
            <p:cNvCxnSpPr/>
            <p:nvPr/>
          </p:nvCxnSpPr>
          <p:spPr>
            <a:xfrm>
              <a:off x="3788229" y="4565197"/>
              <a:ext cx="216625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rrow: Right 28">
              <a:extLst>
                <a:ext uri="{FF2B5EF4-FFF2-40B4-BE49-F238E27FC236}">
                  <a16:creationId xmlns:a16="http://schemas.microsoft.com/office/drawing/2014/main" id="{F08A3F4A-4F9D-EFCC-A6D4-59CF14FD11DA}"/>
                </a:ext>
              </a:extLst>
            </p:cNvPr>
            <p:cNvSpPr/>
            <p:nvPr/>
          </p:nvSpPr>
          <p:spPr>
            <a:xfrm rot="5400000">
              <a:off x="4374015" y="4493758"/>
              <a:ext cx="351065" cy="25445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Arrow: Right 29">
              <a:extLst>
                <a:ext uri="{FF2B5EF4-FFF2-40B4-BE49-F238E27FC236}">
                  <a16:creationId xmlns:a16="http://schemas.microsoft.com/office/drawing/2014/main" id="{1E486D4E-9801-8C88-CD14-F03DE30A7F7F}"/>
                </a:ext>
              </a:extLst>
            </p:cNvPr>
            <p:cNvSpPr/>
            <p:nvPr/>
          </p:nvSpPr>
          <p:spPr>
            <a:xfrm>
              <a:off x="3526974" y="5749018"/>
              <a:ext cx="517071" cy="206827"/>
            </a:xfrm>
            <a:prstGeom prst="rightArrow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FF197F3-B708-04D0-B06D-A7F5A3555033}"/>
              </a:ext>
            </a:extLst>
          </p:cNvPr>
          <p:cNvCxnSpPr>
            <a:cxnSpLocks/>
          </p:cNvCxnSpPr>
          <p:nvPr/>
        </p:nvCxnSpPr>
        <p:spPr>
          <a:xfrm>
            <a:off x="2111833" y="2438400"/>
            <a:ext cx="8131624" cy="17355"/>
          </a:xfrm>
          <a:prstGeom prst="line">
            <a:avLst/>
          </a:prstGeom>
          <a:ln w="381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AE4FC66-3AE5-4FB9-F1B4-8548D671C76B}"/>
              </a:ext>
            </a:extLst>
          </p:cNvPr>
          <p:cNvSpPr/>
          <p:nvPr/>
        </p:nvSpPr>
        <p:spPr>
          <a:xfrm>
            <a:off x="2854785" y="2207760"/>
            <a:ext cx="2166257" cy="21635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4029D50-0268-2F2E-BBA2-AA50A91B1FBD}"/>
              </a:ext>
            </a:extLst>
          </p:cNvPr>
          <p:cNvGrpSpPr/>
          <p:nvPr/>
        </p:nvGrpSpPr>
        <p:grpSpPr>
          <a:xfrm>
            <a:off x="8648719" y="862691"/>
            <a:ext cx="1507680" cy="1515839"/>
            <a:chOff x="8986157" y="862691"/>
            <a:chExt cx="1507680" cy="1515839"/>
          </a:xfrm>
        </p:grpSpPr>
        <p:pic>
          <p:nvPicPr>
            <p:cNvPr id="42" name="Graphic 41" descr="Partial sun outline">
              <a:extLst>
                <a:ext uri="{FF2B5EF4-FFF2-40B4-BE49-F238E27FC236}">
                  <a16:creationId xmlns:a16="http://schemas.microsoft.com/office/drawing/2014/main" id="{9D3DBA2D-0D15-7968-016A-050052F10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9579437" y="862691"/>
              <a:ext cx="914400" cy="914400"/>
            </a:xfrm>
            <a:prstGeom prst="rect">
              <a:avLst/>
            </a:prstGeom>
          </p:spPr>
        </p:pic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0940883E-C86A-3750-02B7-49FD707D92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86157" y="1480457"/>
              <a:ext cx="517072" cy="898073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EE43E37C-9263-A875-04B9-0F14914205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87597" y="1873028"/>
              <a:ext cx="293914" cy="491899"/>
            </a:xfrm>
            <a:prstGeom prst="straightConnector1">
              <a:avLst/>
            </a:prstGeom>
            <a:ln w="5715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F8A6F2F-0CF3-E89B-4F72-0B364388EDEE}"/>
              </a:ext>
            </a:extLst>
          </p:cNvPr>
          <p:cNvGrpSpPr/>
          <p:nvPr/>
        </p:nvGrpSpPr>
        <p:grpSpPr>
          <a:xfrm>
            <a:off x="7925493" y="1777091"/>
            <a:ext cx="742276" cy="581028"/>
            <a:chOff x="8262931" y="1777091"/>
            <a:chExt cx="742276" cy="581028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1A1C5D94-5C07-B43D-823F-4555E9995BD1}"/>
                </a:ext>
              </a:extLst>
            </p:cNvPr>
            <p:cNvCxnSpPr>
              <a:cxnSpLocks/>
            </p:cNvCxnSpPr>
            <p:nvPr/>
          </p:nvCxnSpPr>
          <p:spPr>
            <a:xfrm>
              <a:off x="8262931" y="1866220"/>
              <a:ext cx="298002" cy="491899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89ED7FC3-E652-145E-44B3-701DEE2B80AC}"/>
                </a:ext>
              </a:extLst>
            </p:cNvPr>
            <p:cNvCxnSpPr>
              <a:cxnSpLocks/>
            </p:cNvCxnSpPr>
            <p:nvPr/>
          </p:nvCxnSpPr>
          <p:spPr>
            <a:xfrm>
              <a:off x="8685437" y="1777091"/>
              <a:ext cx="319770" cy="581028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18FC734-06F6-3FBD-538C-2C520C1CD44D}"/>
              </a:ext>
            </a:extLst>
          </p:cNvPr>
          <p:cNvGrpSpPr/>
          <p:nvPr/>
        </p:nvGrpSpPr>
        <p:grpSpPr>
          <a:xfrm>
            <a:off x="4153585" y="1354762"/>
            <a:ext cx="914400" cy="2648975"/>
            <a:chOff x="792961" y="1921328"/>
            <a:chExt cx="914400" cy="2648975"/>
          </a:xfrm>
        </p:grpSpPr>
        <p:pic>
          <p:nvPicPr>
            <p:cNvPr id="36" name="Graphic 35" descr="Deciduous tree outline">
              <a:extLst>
                <a:ext uri="{FF2B5EF4-FFF2-40B4-BE49-F238E27FC236}">
                  <a16:creationId xmlns:a16="http://schemas.microsoft.com/office/drawing/2014/main" id="{0C865B9A-6137-3910-1309-E13C88DAE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92961" y="2116254"/>
              <a:ext cx="914400" cy="914400"/>
            </a:xfrm>
            <a:prstGeom prst="rect">
              <a:avLst/>
            </a:prstGeom>
          </p:spPr>
        </p:pic>
        <p:pic>
          <p:nvPicPr>
            <p:cNvPr id="38" name="Graphic 37" descr="Withering Tree with solid fill">
              <a:extLst>
                <a:ext uri="{FF2B5EF4-FFF2-40B4-BE49-F238E27FC236}">
                  <a16:creationId xmlns:a16="http://schemas.microsoft.com/office/drawing/2014/main" id="{674AA117-217F-274C-3259-246C46E7F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0800000">
              <a:off x="971212" y="2927236"/>
              <a:ext cx="557898" cy="1643067"/>
            </a:xfrm>
            <a:prstGeom prst="rect">
              <a:avLst/>
            </a:prstGeom>
          </p:spPr>
        </p:pic>
        <p:sp>
          <p:nvSpPr>
            <p:cNvPr id="56" name="Arrow: Right 55">
              <a:extLst>
                <a:ext uri="{FF2B5EF4-FFF2-40B4-BE49-F238E27FC236}">
                  <a16:creationId xmlns:a16="http://schemas.microsoft.com/office/drawing/2014/main" id="{683A4064-82DC-5BEA-6A58-1CD100DDA970}"/>
                </a:ext>
              </a:extLst>
            </p:cNvPr>
            <p:cNvSpPr/>
            <p:nvPr/>
          </p:nvSpPr>
          <p:spPr>
            <a:xfrm rot="16200000">
              <a:off x="1152698" y="1815702"/>
              <a:ext cx="194926" cy="40617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EBDA716-1458-76AD-3D7D-703ED934119D}"/>
              </a:ext>
            </a:extLst>
          </p:cNvPr>
          <p:cNvGrpSpPr/>
          <p:nvPr/>
        </p:nvGrpSpPr>
        <p:grpSpPr>
          <a:xfrm>
            <a:off x="5728258" y="974653"/>
            <a:ext cx="1069524" cy="935280"/>
            <a:chOff x="6321525" y="974653"/>
            <a:chExt cx="1069524" cy="935280"/>
          </a:xfrm>
        </p:grpSpPr>
        <p:pic>
          <p:nvPicPr>
            <p:cNvPr id="62" name="Graphic 61" descr="Link with solid fill">
              <a:extLst>
                <a:ext uri="{FF2B5EF4-FFF2-40B4-BE49-F238E27FC236}">
                  <a16:creationId xmlns:a16="http://schemas.microsoft.com/office/drawing/2014/main" id="{F83773B9-6502-17FD-D8B5-29A497820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900036">
              <a:off x="6424531" y="1075853"/>
              <a:ext cx="834080" cy="834080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ADFF6BA-F601-335B-E1E7-B249376B7C3E}"/>
                </a:ext>
              </a:extLst>
            </p:cNvPr>
            <p:cNvSpPr txBox="1"/>
            <p:nvPr/>
          </p:nvSpPr>
          <p:spPr>
            <a:xfrm>
              <a:off x="6321525" y="974653"/>
              <a:ext cx="1069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ET = </a:t>
              </a:r>
              <a:r>
                <a:rPr lang="el-GR" b="1" dirty="0"/>
                <a:t>λ×</a:t>
              </a:r>
              <a:r>
                <a:rPr lang="en-US" b="1" dirty="0"/>
                <a:t>LE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001314F-B5CA-20D0-04BE-E1D3E640FA44}"/>
              </a:ext>
            </a:extLst>
          </p:cNvPr>
          <p:cNvGrpSpPr/>
          <p:nvPr/>
        </p:nvGrpSpPr>
        <p:grpSpPr>
          <a:xfrm>
            <a:off x="7290726" y="2126806"/>
            <a:ext cx="1197428" cy="1876932"/>
            <a:chOff x="7290726" y="2126806"/>
            <a:chExt cx="1197428" cy="1876932"/>
          </a:xfrm>
        </p:grpSpPr>
        <p:pic>
          <p:nvPicPr>
            <p:cNvPr id="66" name="Graphic 65" descr="Snowflake outline">
              <a:extLst>
                <a:ext uri="{FF2B5EF4-FFF2-40B4-BE49-F238E27FC236}">
                  <a16:creationId xmlns:a16="http://schemas.microsoft.com/office/drawing/2014/main" id="{D98525AE-73F7-2FDA-F480-71985A4AB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290726" y="2547602"/>
              <a:ext cx="457200" cy="457200"/>
            </a:xfrm>
            <a:prstGeom prst="rect">
              <a:avLst/>
            </a:prstGeom>
          </p:spPr>
        </p:pic>
        <p:pic>
          <p:nvPicPr>
            <p:cNvPr id="67" name="Graphic 66" descr="Snowflake outline">
              <a:extLst>
                <a:ext uri="{FF2B5EF4-FFF2-40B4-BE49-F238E27FC236}">
                  <a16:creationId xmlns:a16="http://schemas.microsoft.com/office/drawing/2014/main" id="{247A5958-B218-85A2-813B-E942196C9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468293" y="3124432"/>
              <a:ext cx="457200" cy="457200"/>
            </a:xfrm>
            <a:prstGeom prst="rect">
              <a:avLst/>
            </a:prstGeom>
          </p:spPr>
        </p:pic>
        <p:pic>
          <p:nvPicPr>
            <p:cNvPr id="68" name="Graphic 67" descr="Snowflake outline">
              <a:extLst>
                <a:ext uri="{FF2B5EF4-FFF2-40B4-BE49-F238E27FC236}">
                  <a16:creationId xmlns:a16="http://schemas.microsoft.com/office/drawing/2014/main" id="{C3E8AE4D-DC58-3ED3-408B-706CE0AE7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696893" y="2126806"/>
              <a:ext cx="457200" cy="457200"/>
            </a:xfrm>
            <a:prstGeom prst="rect">
              <a:avLst/>
            </a:prstGeom>
          </p:spPr>
        </p:pic>
        <p:pic>
          <p:nvPicPr>
            <p:cNvPr id="69" name="Graphic 68" descr="Snowflake outline">
              <a:extLst>
                <a:ext uri="{FF2B5EF4-FFF2-40B4-BE49-F238E27FC236}">
                  <a16:creationId xmlns:a16="http://schemas.microsoft.com/office/drawing/2014/main" id="{C6EA45EC-850B-D5F8-112B-1CF12B5F4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890799" y="3546538"/>
              <a:ext cx="457200" cy="457200"/>
            </a:xfrm>
            <a:prstGeom prst="rect">
              <a:avLst/>
            </a:prstGeom>
          </p:spPr>
        </p:pic>
        <p:pic>
          <p:nvPicPr>
            <p:cNvPr id="70" name="Graphic 69" descr="Snowflake outline">
              <a:extLst>
                <a:ext uri="{FF2B5EF4-FFF2-40B4-BE49-F238E27FC236}">
                  <a16:creationId xmlns:a16="http://schemas.microsoft.com/office/drawing/2014/main" id="{625B96B3-2413-539D-5C77-C5129AC07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030954" y="2674227"/>
              <a:ext cx="457200" cy="457200"/>
            </a:xfrm>
            <a:prstGeom prst="rect">
              <a:avLst/>
            </a:prstGeom>
          </p:spPr>
        </p:pic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6DBEBA4-8D5E-A4A6-721B-D824F5C885C4}"/>
              </a:ext>
            </a:extLst>
          </p:cNvPr>
          <p:cNvGrpSpPr/>
          <p:nvPr/>
        </p:nvGrpSpPr>
        <p:grpSpPr>
          <a:xfrm>
            <a:off x="6629364" y="1436869"/>
            <a:ext cx="1083517" cy="888029"/>
            <a:chOff x="6629364" y="1436869"/>
            <a:chExt cx="1083517" cy="888029"/>
          </a:xfrm>
        </p:grpSpPr>
        <p:sp>
          <p:nvSpPr>
            <p:cNvPr id="58" name="Arrow: Right 57">
              <a:extLst>
                <a:ext uri="{FF2B5EF4-FFF2-40B4-BE49-F238E27FC236}">
                  <a16:creationId xmlns:a16="http://schemas.microsoft.com/office/drawing/2014/main" id="{44BF06A8-3585-172A-14BC-3C6702758A60}"/>
                </a:ext>
              </a:extLst>
            </p:cNvPr>
            <p:cNvSpPr/>
            <p:nvPr/>
          </p:nvSpPr>
          <p:spPr>
            <a:xfrm rot="16200000">
              <a:off x="7410121" y="1999579"/>
              <a:ext cx="351065" cy="25445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Arrow: Right 58">
              <a:extLst>
                <a:ext uri="{FF2B5EF4-FFF2-40B4-BE49-F238E27FC236}">
                  <a16:creationId xmlns:a16="http://schemas.microsoft.com/office/drawing/2014/main" id="{DAD7148E-3CEB-BEAE-07F8-E8D3028C4807}"/>
                </a:ext>
              </a:extLst>
            </p:cNvPr>
            <p:cNvSpPr/>
            <p:nvPr/>
          </p:nvSpPr>
          <p:spPr>
            <a:xfrm rot="16200000">
              <a:off x="7005306" y="1993109"/>
              <a:ext cx="351065" cy="25445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9" name="Graphic 78" descr="Windy outline">
              <a:extLst>
                <a:ext uri="{FF2B5EF4-FFF2-40B4-BE49-F238E27FC236}">
                  <a16:creationId xmlns:a16="http://schemas.microsoft.com/office/drawing/2014/main" id="{674B5C24-AB6B-B3C9-21C1-6497E9ADB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135787" y="1436869"/>
              <a:ext cx="563823" cy="563823"/>
            </a:xfrm>
            <a:prstGeom prst="rect">
              <a:avLst/>
            </a:prstGeom>
          </p:spPr>
        </p:pic>
        <p:pic>
          <p:nvPicPr>
            <p:cNvPr id="82" name="Graphic 81" descr="Aquarius outline">
              <a:extLst>
                <a:ext uri="{FF2B5EF4-FFF2-40B4-BE49-F238E27FC236}">
                  <a16:creationId xmlns:a16="http://schemas.microsoft.com/office/drawing/2014/main" id="{D6115902-748F-4BB8-C98D-A91401EA8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6200000">
              <a:off x="6629364" y="1931416"/>
              <a:ext cx="393482" cy="393482"/>
            </a:xfrm>
            <a:prstGeom prst="rect">
              <a:avLst/>
            </a:prstGeom>
          </p:spPr>
        </p:pic>
      </p:grpSp>
      <p:sp>
        <p:nvSpPr>
          <p:cNvPr id="37" name="Google Shape;524;p23">
            <a:extLst>
              <a:ext uri="{FF2B5EF4-FFF2-40B4-BE49-F238E27FC236}">
                <a16:creationId xmlns:a16="http://schemas.microsoft.com/office/drawing/2014/main" id="{955A2F4E-2CAF-89CD-44C5-A08EA40D1F75}"/>
              </a:ext>
            </a:extLst>
          </p:cNvPr>
          <p:cNvSpPr txBox="1"/>
          <p:nvPr/>
        </p:nvSpPr>
        <p:spPr>
          <a:xfrm>
            <a:off x="-1" y="2659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More educated - adding physical understanding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78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B598CEE-FE08-C902-16FD-0BE97A6616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 t="16451" b="7050"/>
          <a:stretch/>
        </p:blipFill>
        <p:spPr bwMode="auto">
          <a:xfrm>
            <a:off x="1202872" y="1230577"/>
            <a:ext cx="2192815" cy="152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ow tall is a 16 oz Starbucks cup?">
            <a:extLst>
              <a:ext uri="{FF2B5EF4-FFF2-40B4-BE49-F238E27FC236}">
                <a16:creationId xmlns:a16="http://schemas.microsoft.com/office/drawing/2014/main" id="{07A60420-5E84-6361-A86C-382BF3E96B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6" b="36573"/>
          <a:stretch/>
        </p:blipFill>
        <p:spPr bwMode="auto">
          <a:xfrm>
            <a:off x="4727122" y="1707069"/>
            <a:ext cx="2619375" cy="82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3C96834-692D-42CF-E76E-5BD636CE2E91}"/>
              </a:ext>
            </a:extLst>
          </p:cNvPr>
          <p:cNvSpPr txBox="1"/>
          <p:nvPr/>
        </p:nvSpPr>
        <p:spPr>
          <a:xfrm>
            <a:off x="3321490" y="2902020"/>
            <a:ext cx="4996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Variable Infiltration Capacity (VIC)</a:t>
            </a:r>
            <a:endParaRPr lang="en-US" sz="1600" dirty="0"/>
          </a:p>
        </p:txBody>
      </p:sp>
      <p:pic>
        <p:nvPicPr>
          <p:cNvPr id="2054" name="Picture 6" descr="VIC - Caja de Herramientas de Hidrología para POMCAS">
            <a:extLst>
              <a:ext uri="{FF2B5EF4-FFF2-40B4-BE49-F238E27FC236}">
                <a16:creationId xmlns:a16="http://schemas.microsoft.com/office/drawing/2014/main" id="{A5034F96-6ADF-5861-4FC6-EC7EB77ED3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676" y="1086836"/>
            <a:ext cx="1695450" cy="173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 history of TOPMODEL">
            <a:extLst>
              <a:ext uri="{FF2B5EF4-FFF2-40B4-BE49-F238E27FC236}">
                <a16:creationId xmlns:a16="http://schemas.microsoft.com/office/drawing/2014/main" id="{C55790B6-76FD-D544-759E-AD82CF49F0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60"/>
          <a:stretch/>
        </p:blipFill>
        <p:spPr bwMode="auto">
          <a:xfrm>
            <a:off x="5898878" y="3640464"/>
            <a:ext cx="2657293" cy="261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 history of TOPMODEL">
            <a:extLst>
              <a:ext uri="{FF2B5EF4-FFF2-40B4-BE49-F238E27FC236}">
                <a16:creationId xmlns:a16="http://schemas.microsoft.com/office/drawing/2014/main" id="{C7186EBC-ECCA-BBBE-35F1-68D4469B4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800" y="3736764"/>
            <a:ext cx="3579126" cy="242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75CF976-AA9A-50F5-E58D-167B760E2195}"/>
              </a:ext>
            </a:extLst>
          </p:cNvPr>
          <p:cNvSpPr txBox="1"/>
          <p:nvPr/>
        </p:nvSpPr>
        <p:spPr>
          <a:xfrm>
            <a:off x="3009245" y="6258478"/>
            <a:ext cx="5868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Topographic Index Model (TOPMODEL)</a:t>
            </a:r>
            <a:endParaRPr lang="en-US" sz="1600" dirty="0"/>
          </a:p>
        </p:txBody>
      </p:sp>
      <p:sp>
        <p:nvSpPr>
          <p:cNvPr id="9" name="Google Shape;524;p23">
            <a:extLst>
              <a:ext uri="{FF2B5EF4-FFF2-40B4-BE49-F238E27FC236}">
                <a16:creationId xmlns:a16="http://schemas.microsoft.com/office/drawing/2014/main" id="{D48D294E-9D2F-CDD1-DF7C-D7A5A8970E94}"/>
              </a:ext>
            </a:extLst>
          </p:cNvPr>
          <p:cNvSpPr txBox="1"/>
          <p:nvPr/>
        </p:nvSpPr>
        <p:spPr>
          <a:xfrm>
            <a:off x="-1" y="2659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Scaling up of physics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Do you have any doubt on me? . . . . . . . . . . . . #puppy #cute #pet  #love #dogstagram #dogs #petstagram #d… | Funny baby pictures, Funny baby  faces, Funny babies">
            <a:extLst>
              <a:ext uri="{FF2B5EF4-FFF2-40B4-BE49-F238E27FC236}">
                <a16:creationId xmlns:a16="http://schemas.microsoft.com/office/drawing/2014/main" id="{74078F3C-80EB-A9CB-95A1-448D16FE6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60" y="3281588"/>
            <a:ext cx="2135608" cy="264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74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A61BF7B-C869-1639-FE20-89CA1D5667BF}"/>
              </a:ext>
            </a:extLst>
          </p:cNvPr>
          <p:cNvGrpSpPr/>
          <p:nvPr/>
        </p:nvGrpSpPr>
        <p:grpSpPr>
          <a:xfrm>
            <a:off x="424543" y="958107"/>
            <a:ext cx="10902044" cy="2699493"/>
            <a:chOff x="223157" y="941616"/>
            <a:chExt cx="10902044" cy="269949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64000C3-1AEB-E319-57E2-2F5796347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27973" y="941616"/>
              <a:ext cx="6497228" cy="269949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44803D-AC2D-1CFE-BE78-322583BED4FC}"/>
                </a:ext>
              </a:extLst>
            </p:cNvPr>
            <p:cNvSpPr txBox="1"/>
            <p:nvPr/>
          </p:nvSpPr>
          <p:spPr>
            <a:xfrm>
              <a:off x="223157" y="1752085"/>
              <a:ext cx="381953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+mn-lt"/>
                  <a:ea typeface="SimHei" panose="02010609060101010101" pitchFamily="49" charset="-122"/>
                  <a:cs typeface="Arial" panose="020B0604020202020204" pitchFamily="34" charset="0"/>
                </a:rPr>
                <a:t>Parameter Calibration</a:t>
              </a:r>
            </a:p>
            <a:p>
              <a:pPr algn="ctr"/>
              <a:r>
                <a:rPr kumimoji="0" lang="en-US" sz="24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SimHei" panose="02010609060101010101" pitchFamily="49" charset="-122"/>
                  <a:cs typeface="Arial" panose="020B0604020202020204" pitchFamily="34" charset="0"/>
                </a:rPr>
                <a:t>(tune static inputs)</a:t>
              </a:r>
              <a:endParaRPr lang="en-US" sz="1600" dirty="0">
                <a:latin typeface="+mn-lt"/>
                <a:ea typeface="SimHei" panose="02010609060101010101" pitchFamily="49" charset="-122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5393B72-E5E7-ACD9-18B0-B2BEB5C8BE79}"/>
              </a:ext>
            </a:extLst>
          </p:cNvPr>
          <p:cNvGrpSpPr/>
          <p:nvPr/>
        </p:nvGrpSpPr>
        <p:grpSpPr>
          <a:xfrm>
            <a:off x="421266" y="4169231"/>
            <a:ext cx="10905321" cy="2226130"/>
            <a:chOff x="223157" y="1142840"/>
            <a:chExt cx="10905321" cy="222613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39DF222-2661-A5E5-5A8F-2D6DCE443E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94" t="2413" r="1433" b="24598"/>
            <a:stretch/>
          </p:blipFill>
          <p:spPr>
            <a:xfrm>
              <a:off x="5274127" y="1142840"/>
              <a:ext cx="5854351" cy="222613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5CEB143-6A0F-CA3A-9549-A36DB12A98B2}"/>
                </a:ext>
              </a:extLst>
            </p:cNvPr>
            <p:cNvSpPr txBox="1"/>
            <p:nvPr/>
          </p:nvSpPr>
          <p:spPr>
            <a:xfrm>
              <a:off x="223157" y="1752085"/>
              <a:ext cx="381953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+mj-lt"/>
                  <a:ea typeface="SimHei" panose="02010609060101010101" pitchFamily="49" charset="-122"/>
                  <a:cs typeface="Arial" panose="020B0604020202020204" pitchFamily="34" charset="0"/>
                </a:rPr>
                <a:t>Data Assimilation</a:t>
              </a:r>
            </a:p>
            <a:p>
              <a:pPr algn="ctr"/>
              <a:r>
                <a:rPr kumimoji="0" lang="en-US" sz="24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SimHei" panose="02010609060101010101" pitchFamily="49" charset="-122"/>
                  <a:cs typeface="Arial" panose="020B0604020202020204" pitchFamily="34" charset="0"/>
                </a:rPr>
                <a:t>(tune </a:t>
              </a:r>
              <a:r>
                <a:rPr lang="en-US" sz="2400" kern="1200" dirty="0">
                  <a:solidFill>
                    <a:prstClr val="black"/>
                  </a:solidFill>
                  <a:latin typeface="+mj-lt"/>
                  <a:ea typeface="SimHei" panose="02010609060101010101" pitchFamily="49" charset="-122"/>
                  <a:cs typeface="Arial" panose="020B0604020202020204" pitchFamily="34" charset="0"/>
                </a:rPr>
                <a:t>dynamic</a:t>
              </a:r>
              <a:r>
                <a:rPr kumimoji="0" lang="en-US" sz="24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SimHei" panose="02010609060101010101" pitchFamily="49" charset="-122"/>
                  <a:cs typeface="Arial" panose="020B0604020202020204" pitchFamily="34" charset="0"/>
                </a:rPr>
                <a:t> states)</a:t>
              </a:r>
              <a:endParaRPr lang="en-US" sz="1600" dirty="0">
                <a:latin typeface="+mj-lt"/>
                <a:ea typeface="SimHei" panose="02010609060101010101" pitchFamily="49" charset="-122"/>
              </a:endParaRPr>
            </a:p>
          </p:txBody>
        </p:sp>
      </p:grpSp>
      <p:sp>
        <p:nvSpPr>
          <p:cNvPr id="6" name="Google Shape;524;p23">
            <a:extLst>
              <a:ext uri="{FF2B5EF4-FFF2-40B4-BE49-F238E27FC236}">
                <a16:creationId xmlns:a16="http://schemas.microsoft.com/office/drawing/2014/main" id="{30B564C6-12FD-2857-FBBA-090AA351AAD4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Model optimization (skill enhancement)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9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524;p23">
            <a:extLst>
              <a:ext uri="{FF2B5EF4-FFF2-40B4-BE49-F238E27FC236}">
                <a16:creationId xmlns:a16="http://schemas.microsoft.com/office/drawing/2014/main" id="{6B6A17E5-7790-FE5A-67B0-BF4925506806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Modern data-driven approach: Machine Learning (ML)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0D46A5C-6BE9-DA8C-4C75-261ABEC4A2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1" t="10272"/>
          <a:stretch>
            <a:fillRect/>
          </a:stretch>
        </p:blipFill>
        <p:spPr bwMode="auto">
          <a:xfrm>
            <a:off x="636608" y="1095797"/>
            <a:ext cx="6789154" cy="233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A6DA423-DCAE-B215-8B57-6C6A98AF05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13685" r="3765" b="15403"/>
          <a:stretch>
            <a:fillRect/>
          </a:stretch>
        </p:blipFill>
        <p:spPr bwMode="auto">
          <a:xfrm>
            <a:off x="8333771" y="801547"/>
            <a:ext cx="3345085" cy="262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BD9216E-E238-E555-3FD6-9446492EC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394" y="3882057"/>
            <a:ext cx="3231089" cy="273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Gradient Descent">
            <a:extLst>
              <a:ext uri="{FF2B5EF4-FFF2-40B4-BE49-F238E27FC236}">
                <a16:creationId xmlns:a16="http://schemas.microsoft.com/office/drawing/2014/main" id="{1D51CB49-D1BD-E9B9-8CFF-3FC1BC5B8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492" y="3587807"/>
            <a:ext cx="3800475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18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423AC-E6CA-41AE-30F1-D655A72B5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110FDA2-5F20-7114-5C59-8E7315BD571D}"/>
              </a:ext>
            </a:extLst>
          </p:cNvPr>
          <p:cNvGrpSpPr/>
          <p:nvPr/>
        </p:nvGrpSpPr>
        <p:grpSpPr>
          <a:xfrm>
            <a:off x="5142138" y="4647779"/>
            <a:ext cx="3277961" cy="980136"/>
            <a:chOff x="1368353" y="5072656"/>
            <a:chExt cx="2849861" cy="92537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C1D72F-E6DF-73C6-3567-06A75862715C}"/>
                </a:ext>
              </a:extLst>
            </p:cNvPr>
            <p:cNvSpPr txBox="1"/>
            <p:nvPr/>
          </p:nvSpPr>
          <p:spPr>
            <a:xfrm>
              <a:off x="2214470" y="5143412"/>
              <a:ext cx="200374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FF99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Split into easier problems</a:t>
              </a:r>
              <a:endParaRPr lang="en-US" sz="1600" dirty="0">
                <a:solidFill>
                  <a:srgbClr val="FF9933"/>
                </a:solidFill>
              </a:endParaRPr>
            </a:p>
          </p:txBody>
        </p:sp>
        <p:pic>
          <p:nvPicPr>
            <p:cNvPr id="8" name="Graphic 7" descr="Lights On with solid fill">
              <a:extLst>
                <a:ext uri="{FF2B5EF4-FFF2-40B4-BE49-F238E27FC236}">
                  <a16:creationId xmlns:a16="http://schemas.microsoft.com/office/drawing/2014/main" id="{54C17D59-4804-CFF4-486D-A786A3152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68353" y="5143412"/>
              <a:ext cx="772820" cy="772820"/>
            </a:xfrm>
            <a:prstGeom prst="rect">
              <a:avLst/>
            </a:prstGeom>
          </p:spPr>
        </p:pic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3EF5FE4E-D072-7958-F100-07149EC28AD4}"/>
                </a:ext>
              </a:extLst>
            </p:cNvPr>
            <p:cNvSpPr/>
            <p:nvPr/>
          </p:nvSpPr>
          <p:spPr>
            <a:xfrm>
              <a:off x="1368353" y="5072656"/>
              <a:ext cx="2849861" cy="925374"/>
            </a:xfrm>
            <a:prstGeom prst="wedgeRoundRectCallout">
              <a:avLst>
                <a:gd name="adj1" fmla="val -8179"/>
                <a:gd name="adj2" fmla="val -88664"/>
                <a:gd name="adj3" fmla="val 16667"/>
              </a:avLst>
            </a:prstGeom>
            <a:noFill/>
            <a:ln w="38100"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9933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455CB18-F88F-97E5-E587-E5FC67BB96E4}"/>
              </a:ext>
            </a:extLst>
          </p:cNvPr>
          <p:cNvGrpSpPr/>
          <p:nvPr/>
        </p:nvGrpSpPr>
        <p:grpSpPr>
          <a:xfrm>
            <a:off x="395968" y="1088192"/>
            <a:ext cx="3707766" cy="3165005"/>
            <a:chOff x="395968" y="1088192"/>
            <a:chExt cx="3707766" cy="316500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FBE2EE5-9B6A-9162-FF61-454F4B405D09}"/>
                </a:ext>
              </a:extLst>
            </p:cNvPr>
            <p:cNvSpPr txBox="1"/>
            <p:nvPr/>
          </p:nvSpPr>
          <p:spPr>
            <a:xfrm>
              <a:off x="503419" y="3791532"/>
              <a:ext cx="349286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Neural</a:t>
              </a:r>
              <a:r>
                <a:rPr kumimoji="0" lang="en-US" sz="24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Network</a:t>
              </a:r>
              <a:endParaRPr lang="en-US" sz="1600" dirty="0"/>
            </a:p>
          </p:txBody>
        </p:sp>
        <p:pic>
          <p:nvPicPr>
            <p:cNvPr id="6146" name="Picture 2" descr="Neural networks – TikZ.net">
              <a:extLst>
                <a:ext uri="{FF2B5EF4-FFF2-40B4-BE49-F238E27FC236}">
                  <a16:creationId xmlns:a16="http://schemas.microsoft.com/office/drawing/2014/main" id="{6E569A63-A069-720D-B746-B9A2A6BC0DD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95968" y="1088192"/>
              <a:ext cx="3707766" cy="2644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A9C2345-372C-BC82-61C7-3694F91BDEF1}"/>
              </a:ext>
            </a:extLst>
          </p:cNvPr>
          <p:cNvGrpSpPr/>
          <p:nvPr/>
        </p:nvGrpSpPr>
        <p:grpSpPr>
          <a:xfrm>
            <a:off x="4678680" y="1088192"/>
            <a:ext cx="3741420" cy="3171505"/>
            <a:chOff x="4678680" y="1088192"/>
            <a:chExt cx="3741420" cy="3171505"/>
          </a:xfrm>
        </p:grpSpPr>
        <p:pic>
          <p:nvPicPr>
            <p:cNvPr id="6148" name="Picture 4" descr="A regression tree approach using mathematical programming - ScienceDirect">
              <a:extLst>
                <a:ext uri="{FF2B5EF4-FFF2-40B4-BE49-F238E27FC236}">
                  <a16:creationId xmlns:a16="http://schemas.microsoft.com/office/drawing/2014/main" id="{299F2032-0DB7-C25F-8491-D1C5C93145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595"/>
            <a:stretch/>
          </p:blipFill>
          <p:spPr bwMode="auto">
            <a:xfrm>
              <a:off x="4798878" y="1088192"/>
              <a:ext cx="3504293" cy="2644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1A4CA1F-B4A4-652F-14E8-8CCBBA4C5D71}"/>
                </a:ext>
              </a:extLst>
            </p:cNvPr>
            <p:cNvSpPr txBox="1"/>
            <p:nvPr/>
          </p:nvSpPr>
          <p:spPr>
            <a:xfrm>
              <a:off x="4678680" y="3798032"/>
              <a:ext cx="37414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Regression Trees</a:t>
              </a:r>
              <a:endParaRPr lang="en-US" sz="16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7A6648-E73A-19E7-32D2-79434C240AD3}"/>
              </a:ext>
            </a:extLst>
          </p:cNvPr>
          <p:cNvGrpSpPr/>
          <p:nvPr/>
        </p:nvGrpSpPr>
        <p:grpSpPr>
          <a:xfrm>
            <a:off x="960140" y="4702541"/>
            <a:ext cx="2675690" cy="925374"/>
            <a:chOff x="1368353" y="5072656"/>
            <a:chExt cx="2849861" cy="92537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0194D6A-0D8D-F9B8-0CE4-F21DC9A41DA6}"/>
                </a:ext>
              </a:extLst>
            </p:cNvPr>
            <p:cNvSpPr txBox="1"/>
            <p:nvPr/>
          </p:nvSpPr>
          <p:spPr>
            <a:xfrm>
              <a:off x="2244861" y="5158295"/>
              <a:ext cx="17991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FF99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Universal regression</a:t>
              </a:r>
              <a:endParaRPr lang="en-US" sz="1600" dirty="0">
                <a:solidFill>
                  <a:srgbClr val="FF9933"/>
                </a:solidFill>
              </a:endParaRPr>
            </a:p>
          </p:txBody>
        </p:sp>
        <p:pic>
          <p:nvPicPr>
            <p:cNvPr id="16" name="Graphic 15" descr="Lights On with solid fill">
              <a:extLst>
                <a:ext uri="{FF2B5EF4-FFF2-40B4-BE49-F238E27FC236}">
                  <a16:creationId xmlns:a16="http://schemas.microsoft.com/office/drawing/2014/main" id="{0EFA5A7E-D6F6-0995-5EF1-9C3CDA56F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68353" y="5143412"/>
              <a:ext cx="772820" cy="772820"/>
            </a:xfrm>
            <a:prstGeom prst="rect">
              <a:avLst/>
            </a:prstGeom>
          </p:spPr>
        </p:pic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16DF0BC0-59A0-9094-30C2-420B7F1B5C08}"/>
                </a:ext>
              </a:extLst>
            </p:cNvPr>
            <p:cNvSpPr/>
            <p:nvPr/>
          </p:nvSpPr>
          <p:spPr>
            <a:xfrm>
              <a:off x="1368353" y="5072656"/>
              <a:ext cx="2849861" cy="925374"/>
            </a:xfrm>
            <a:prstGeom prst="wedgeRoundRectCallout">
              <a:avLst>
                <a:gd name="adj1" fmla="val -13264"/>
                <a:gd name="adj2" fmla="val -98663"/>
                <a:gd name="adj3" fmla="val 16667"/>
              </a:avLst>
            </a:prstGeom>
            <a:noFill/>
            <a:ln w="38100"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9933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E0611BA-D8B7-178B-454E-974FAB56E924}"/>
              </a:ext>
            </a:extLst>
          </p:cNvPr>
          <p:cNvGrpSpPr/>
          <p:nvPr/>
        </p:nvGrpSpPr>
        <p:grpSpPr>
          <a:xfrm>
            <a:off x="8862304" y="1151278"/>
            <a:ext cx="3277961" cy="3847083"/>
            <a:chOff x="8862304" y="1151278"/>
            <a:chExt cx="3277961" cy="3847083"/>
          </a:xfrm>
        </p:grpSpPr>
        <p:pic>
          <p:nvPicPr>
            <p:cNvPr id="6150" name="Picture 6" descr="Top 6 Machine Learning Techniques | Analytics Steps">
              <a:extLst>
                <a:ext uri="{FF2B5EF4-FFF2-40B4-BE49-F238E27FC236}">
                  <a16:creationId xmlns:a16="http://schemas.microsoft.com/office/drawing/2014/main" id="{F2858612-BA36-2401-08BD-40D4D66F2A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0427" y="1151278"/>
              <a:ext cx="3076629" cy="2518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E3F9DB5-E805-1011-32A1-0C8BB3BC0086}"/>
                </a:ext>
              </a:extLst>
            </p:cNvPr>
            <p:cNvSpPr txBox="1"/>
            <p:nvPr/>
          </p:nvSpPr>
          <p:spPr>
            <a:xfrm>
              <a:off x="8862304" y="3798032"/>
              <a:ext cx="327796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Encoder/decoder, GAN, Transformer, Diffusion, ……</a:t>
              </a:r>
              <a:endParaRPr lang="en-US" sz="1600" dirty="0"/>
            </a:p>
          </p:txBody>
        </p:sp>
      </p:grpSp>
      <p:sp>
        <p:nvSpPr>
          <p:cNvPr id="20" name="Google Shape;524;p23">
            <a:extLst>
              <a:ext uri="{FF2B5EF4-FFF2-40B4-BE49-F238E27FC236}">
                <a16:creationId xmlns:a16="http://schemas.microsoft.com/office/drawing/2014/main" id="{B4915E2F-B4B2-FCDE-CB6B-A649090CA6EB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Modern data-driven approach: Machine Learning (ML)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130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teliware | Long Short Term Memory: artificial neural networks which are  able to read, hear, and see">
            <a:extLst>
              <a:ext uri="{FF2B5EF4-FFF2-40B4-BE49-F238E27FC236}">
                <a16:creationId xmlns:a16="http://schemas.microsoft.com/office/drawing/2014/main" id="{5EE39F27-6B1B-9B38-64D2-075A79FE0E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4"/>
          <a:stretch/>
        </p:blipFill>
        <p:spPr bwMode="auto">
          <a:xfrm>
            <a:off x="657224" y="890028"/>
            <a:ext cx="5162550" cy="309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0B65BE-8E00-55B6-11E5-72D80C25CF5F}"/>
              </a:ext>
            </a:extLst>
          </p:cNvPr>
          <p:cNvSpPr txBox="1"/>
          <p:nvPr/>
        </p:nvSpPr>
        <p:spPr>
          <a:xfrm>
            <a:off x="657224" y="4236342"/>
            <a:ext cx="496116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Long Short-Term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Memory (LSTM)</a:t>
            </a:r>
          </a:p>
          <a:p>
            <a:endParaRPr lang="en-US" sz="1100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/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en-US" sz="3200" kern="1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t+1</a:t>
            </a:r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= </a:t>
            </a:r>
            <a:r>
              <a:rPr lang="en-US" sz="32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 </a:t>
            </a:r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(Q</a:t>
            </a:r>
            <a:r>
              <a:rPr lang="en-US" sz="3200" i="1" kern="1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en-US" sz="3200" kern="1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lang="en-US" sz="3200" i="1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en-US" sz="3200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en-US" sz="3200" i="1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A</a:t>
            </a:r>
            <a:r>
              <a:rPr lang="en-US" sz="3200" i="1" kern="1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en-US" sz="3200" kern="12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</a:t>
            </a:r>
            <a:r>
              <a:rPr lang="en-US" sz="3200" i="1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en-US" sz="3200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en-US" sz="3200" i="1" kern="12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l-GR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θ</a:t>
            </a:r>
            <a:r>
              <a:rPr lang="en-US" sz="3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ydrological time series forecasting with Neural Networks - Blog - 52north">
            <a:extLst>
              <a:ext uri="{FF2B5EF4-FFF2-40B4-BE49-F238E27FC236}">
                <a16:creationId xmlns:a16="http://schemas.microsoft.com/office/drawing/2014/main" id="{6AA5E07E-B503-6B8A-D884-9FFD3D8D4B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2" t="12433" r="3802" b="15487"/>
          <a:stretch/>
        </p:blipFill>
        <p:spPr bwMode="auto">
          <a:xfrm>
            <a:off x="6034521" y="1266154"/>
            <a:ext cx="6110026" cy="285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NEURALHYDROLOGY - USING LSTMS FOR RAINFALL-RUNOFF MODELING | Frederik  Kratzert | 1 updates | Research Project">
            <a:extLst>
              <a:ext uri="{FF2B5EF4-FFF2-40B4-BE49-F238E27FC236}">
                <a16:creationId xmlns:a16="http://schemas.microsoft.com/office/drawing/2014/main" id="{6E03E66B-6828-5690-D55A-482BA9F34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521" y="4500029"/>
            <a:ext cx="60960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9F66B10-9573-1D4E-0290-519D99FE92C2}"/>
              </a:ext>
            </a:extLst>
          </p:cNvPr>
          <p:cNvGrpSpPr/>
          <p:nvPr/>
        </p:nvGrpSpPr>
        <p:grpSpPr>
          <a:xfrm>
            <a:off x="1264180" y="5620724"/>
            <a:ext cx="4250035" cy="925374"/>
            <a:chOff x="1368353" y="5072656"/>
            <a:chExt cx="4063618" cy="92537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E6B8EFF-6701-F482-5B10-028B9D3EC53E}"/>
                </a:ext>
              </a:extLst>
            </p:cNvPr>
            <p:cNvSpPr txBox="1"/>
            <p:nvPr/>
          </p:nvSpPr>
          <p:spPr>
            <a:xfrm>
              <a:off x="2056038" y="5147386"/>
              <a:ext cx="337593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99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State-space (Markovian) type of processes</a:t>
              </a:r>
              <a:endParaRPr lang="en-US" sz="1600" dirty="0">
                <a:solidFill>
                  <a:srgbClr val="FF9933"/>
                </a:solidFill>
              </a:endParaRPr>
            </a:p>
          </p:txBody>
        </p:sp>
        <p:pic>
          <p:nvPicPr>
            <p:cNvPr id="8" name="Graphic 7" descr="Lights On with solid fill">
              <a:extLst>
                <a:ext uri="{FF2B5EF4-FFF2-40B4-BE49-F238E27FC236}">
                  <a16:creationId xmlns:a16="http://schemas.microsoft.com/office/drawing/2014/main" id="{9DC03EFD-D5D8-B8CB-23F2-44CFE22BE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68353" y="5143412"/>
              <a:ext cx="772820" cy="772820"/>
            </a:xfrm>
            <a:prstGeom prst="rect">
              <a:avLst/>
            </a:prstGeom>
          </p:spPr>
        </p:pic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7CA74859-9AC3-D1D6-DDDD-9DADE042732A}"/>
                </a:ext>
              </a:extLst>
            </p:cNvPr>
            <p:cNvSpPr/>
            <p:nvPr/>
          </p:nvSpPr>
          <p:spPr>
            <a:xfrm>
              <a:off x="1368353" y="5072656"/>
              <a:ext cx="3963649" cy="925374"/>
            </a:xfrm>
            <a:prstGeom prst="wedgeRoundRectCallout">
              <a:avLst>
                <a:gd name="adj1" fmla="val -28724"/>
                <a:gd name="adj2" fmla="val -75724"/>
                <a:gd name="adj3" fmla="val 16667"/>
              </a:avLst>
            </a:prstGeom>
            <a:noFill/>
            <a:ln w="38100"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Google Shape;524;p23">
            <a:extLst>
              <a:ext uri="{FF2B5EF4-FFF2-40B4-BE49-F238E27FC236}">
                <a16:creationId xmlns:a16="http://schemas.microsoft.com/office/drawing/2014/main" id="{3EE7033B-44E5-750C-BEB2-B71267FA0226}"/>
              </a:ext>
            </a:extLst>
          </p:cNvPr>
          <p:cNvSpPr txBox="1"/>
          <p:nvPr/>
        </p:nvSpPr>
        <p:spPr>
          <a:xfrm>
            <a:off x="-1" y="2660"/>
            <a:ext cx="1219200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3000"/>
              <a:buFont typeface="Calibri"/>
              <a:buNone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Modern data-driven approach: Machine Learning (ML) 1 –2 </a:t>
            </a:r>
            <a:endParaRPr sz="120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209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Slides">
  <a:themeElements>
    <a:clrScheme name="Custom 3">
      <a:dk1>
        <a:srgbClr val="464749"/>
      </a:dk1>
      <a:lt1>
        <a:srgbClr val="FFFFFF"/>
      </a:lt1>
      <a:dk2>
        <a:srgbClr val="101D3A"/>
      </a:dk2>
      <a:lt2>
        <a:srgbClr val="FFFFFF"/>
      </a:lt2>
      <a:accent1>
        <a:srgbClr val="006995"/>
      </a:accent1>
      <a:accent2>
        <a:srgbClr val="F3E500"/>
      </a:accent2>
      <a:accent3>
        <a:srgbClr val="182B48"/>
      </a:accent3>
      <a:accent4>
        <a:srgbClr val="B4B5BD"/>
      </a:accent4>
      <a:accent5>
        <a:srgbClr val="00C5D6"/>
      </a:accent5>
      <a:accent6>
        <a:srgbClr val="6D953A"/>
      </a:accent6>
      <a:hlink>
        <a:srgbClr val="006995"/>
      </a:hlink>
      <a:folHlink>
        <a:srgbClr val="00C5D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A18760BB-84E0-4356-B17C-0AAE0E11895D}"/>
</file>

<file path=customXml/itemProps2.xml><?xml version="1.0" encoding="utf-8"?>
<ds:datastoreItem xmlns:ds="http://schemas.openxmlformats.org/officeDocument/2006/customXml" ds:itemID="{3A099D68-61DB-4126-B39D-238AC52105D7}"/>
</file>

<file path=customXml/itemProps3.xml><?xml version="1.0" encoding="utf-8"?>
<ds:datastoreItem xmlns:ds="http://schemas.openxmlformats.org/officeDocument/2006/customXml" ds:itemID="{03F5CBC9-1FAD-48C8-8D14-F2BEF62E4976}"/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945</Words>
  <Application>Microsoft Office PowerPoint</Application>
  <PresentationFormat>Widescreen</PresentationFormat>
  <Paragraphs>216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Office Theme</vt:lpstr>
      <vt:lpstr>Content Slides</vt:lpstr>
      <vt:lpstr>Machine Learning in Hydrologic (Streamflow) Modeling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Hydrologic Monitoring/Forecasting: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Sequeira, John</dc:creator>
  <cp:lastModifiedBy>Pan, Ming</cp:lastModifiedBy>
  <cp:revision>27</cp:revision>
  <dcterms:created xsi:type="dcterms:W3CDTF">2024-05-06T15:44:02Z</dcterms:created>
  <dcterms:modified xsi:type="dcterms:W3CDTF">2025-08-06T17:44:11Z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